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vml" ContentType="application/vnd.openxmlformats-officedocument.vmlDrawing"/>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embeddings/oleObject1.bin" ContentType="application/vnd.openxmlformats-officedocument.oleObject"/>
  <Override PartName="/ppt/embeddings/oleObject2.bin" ContentType="application/vnd.openxmlformats-officedocument.oleObject"/>
  <Override PartName="/ppt/embeddings/oleObject3.bin" ContentType="application/vnd.openxmlformats-officedocument.oleObject"/>
  <Override PartName="/ppt/embeddings/oleObject4.bin" ContentType="application/vnd.openxmlformats-officedocument.oleObject"/>
  <Override PartName="/ppt/embeddings/oleObject5.bin" ContentType="application/vnd.openxmlformats-officedocument.oleObject"/>
  <Override PartName="/ppt/embeddings/oleObject6.bin" ContentType="application/vnd.openxmlformats-officedocument.oleObject"/>
  <Override PartName="/ppt/embeddings/oleObject7.bin" ContentType="application/vnd.openxmlformats-officedocument.oleObject"/>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handoutMasterIdLst>
    <p:handoutMasterId r:id="rId4"/>
  </p:handoutMasterIdLst>
  <p:sldIdLst>
    <p:sldId id="256" r:id="rId2"/>
  </p:sldIdLst>
  <p:sldSz cx="38404800" cy="38404800"/>
  <p:notesSz cx="6858000" cy="9174163"/>
  <p:defaultTextStyle>
    <a:defPPr>
      <a:defRPr lang="en-US"/>
    </a:defPPr>
    <a:lvl1pPr algn="l" rtl="0" fontAlgn="base">
      <a:spcBef>
        <a:spcPct val="0"/>
      </a:spcBef>
      <a:spcAft>
        <a:spcPct val="0"/>
      </a:spcAft>
      <a:defRPr sz="9300" kern="1200">
        <a:solidFill>
          <a:schemeClr val="tx1"/>
        </a:solidFill>
        <a:latin typeface="Arial" pitchFamily="34" charset="0"/>
        <a:ea typeface="ＭＳ Ｐゴシック" pitchFamily="34" charset="-128"/>
        <a:cs typeface="+mn-cs"/>
      </a:defRPr>
    </a:lvl1pPr>
    <a:lvl2pPr marL="457200" algn="l" rtl="0" fontAlgn="base">
      <a:spcBef>
        <a:spcPct val="0"/>
      </a:spcBef>
      <a:spcAft>
        <a:spcPct val="0"/>
      </a:spcAft>
      <a:defRPr sz="9300" kern="1200">
        <a:solidFill>
          <a:schemeClr val="tx1"/>
        </a:solidFill>
        <a:latin typeface="Arial" pitchFamily="34" charset="0"/>
        <a:ea typeface="ＭＳ Ｐゴシック" pitchFamily="34" charset="-128"/>
        <a:cs typeface="+mn-cs"/>
      </a:defRPr>
    </a:lvl2pPr>
    <a:lvl3pPr marL="914400" algn="l" rtl="0" fontAlgn="base">
      <a:spcBef>
        <a:spcPct val="0"/>
      </a:spcBef>
      <a:spcAft>
        <a:spcPct val="0"/>
      </a:spcAft>
      <a:defRPr sz="9300" kern="1200">
        <a:solidFill>
          <a:schemeClr val="tx1"/>
        </a:solidFill>
        <a:latin typeface="Arial" pitchFamily="34" charset="0"/>
        <a:ea typeface="ＭＳ Ｐゴシック" pitchFamily="34" charset="-128"/>
        <a:cs typeface="+mn-cs"/>
      </a:defRPr>
    </a:lvl3pPr>
    <a:lvl4pPr marL="1371600" algn="l" rtl="0" fontAlgn="base">
      <a:spcBef>
        <a:spcPct val="0"/>
      </a:spcBef>
      <a:spcAft>
        <a:spcPct val="0"/>
      </a:spcAft>
      <a:defRPr sz="9300" kern="1200">
        <a:solidFill>
          <a:schemeClr val="tx1"/>
        </a:solidFill>
        <a:latin typeface="Arial" pitchFamily="34" charset="0"/>
        <a:ea typeface="ＭＳ Ｐゴシック" pitchFamily="34" charset="-128"/>
        <a:cs typeface="+mn-cs"/>
      </a:defRPr>
    </a:lvl4pPr>
    <a:lvl5pPr marL="1828800" algn="l" rtl="0" fontAlgn="base">
      <a:spcBef>
        <a:spcPct val="0"/>
      </a:spcBef>
      <a:spcAft>
        <a:spcPct val="0"/>
      </a:spcAft>
      <a:defRPr sz="9300" kern="1200">
        <a:solidFill>
          <a:schemeClr val="tx1"/>
        </a:solidFill>
        <a:latin typeface="Arial" pitchFamily="34" charset="0"/>
        <a:ea typeface="ＭＳ Ｐゴシック" pitchFamily="34" charset="-128"/>
        <a:cs typeface="+mn-cs"/>
      </a:defRPr>
    </a:lvl5pPr>
    <a:lvl6pPr marL="2286000" algn="l" defTabSz="914400" rtl="0" eaLnBrk="1" latinLnBrk="0" hangingPunct="1">
      <a:defRPr sz="9300" kern="1200">
        <a:solidFill>
          <a:schemeClr val="tx1"/>
        </a:solidFill>
        <a:latin typeface="Arial" pitchFamily="34" charset="0"/>
        <a:ea typeface="ＭＳ Ｐゴシック" pitchFamily="34" charset="-128"/>
        <a:cs typeface="+mn-cs"/>
      </a:defRPr>
    </a:lvl6pPr>
    <a:lvl7pPr marL="2743200" algn="l" defTabSz="914400" rtl="0" eaLnBrk="1" latinLnBrk="0" hangingPunct="1">
      <a:defRPr sz="9300" kern="1200">
        <a:solidFill>
          <a:schemeClr val="tx1"/>
        </a:solidFill>
        <a:latin typeface="Arial" pitchFamily="34" charset="0"/>
        <a:ea typeface="ＭＳ Ｐゴシック" pitchFamily="34" charset="-128"/>
        <a:cs typeface="+mn-cs"/>
      </a:defRPr>
    </a:lvl7pPr>
    <a:lvl8pPr marL="3200400" algn="l" defTabSz="914400" rtl="0" eaLnBrk="1" latinLnBrk="0" hangingPunct="1">
      <a:defRPr sz="9300" kern="1200">
        <a:solidFill>
          <a:schemeClr val="tx1"/>
        </a:solidFill>
        <a:latin typeface="Arial" pitchFamily="34" charset="0"/>
        <a:ea typeface="ＭＳ Ｐゴシック" pitchFamily="34" charset="-128"/>
        <a:cs typeface="+mn-cs"/>
      </a:defRPr>
    </a:lvl8pPr>
    <a:lvl9pPr marL="3657600" algn="l" defTabSz="914400" rtl="0" eaLnBrk="1" latinLnBrk="0" hangingPunct="1">
      <a:defRPr sz="9300" kern="1200">
        <a:solidFill>
          <a:schemeClr val="tx1"/>
        </a:solidFill>
        <a:latin typeface="Arial" pitchFamily="34" charset="0"/>
        <a:ea typeface="ＭＳ Ｐゴシック" pitchFamily="34" charset="-128"/>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Thant Ko Ko" initials="TKK" lastIdx="5"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000000"/>
    <a:srgbClr val="E7F4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inimized" horzBarState="maximized">
    <p:restoredLeft sz="15620"/>
    <p:restoredTop sz="98925" autoAdjust="0"/>
  </p:normalViewPr>
  <p:slideViewPr>
    <p:cSldViewPr>
      <p:cViewPr>
        <p:scale>
          <a:sx n="30" d="100"/>
          <a:sy n="30" d="100"/>
        </p:scale>
        <p:origin x="-872" y="2096"/>
      </p:cViewPr>
      <p:guideLst>
        <p:guide orient="horz" pos="12096"/>
        <p:guide pos="12096"/>
      </p:guideLst>
    </p:cSldViewPr>
  </p:slideViewPr>
  <p:outlineViewPr>
    <p:cViewPr>
      <p:scale>
        <a:sx n="33" d="100"/>
        <a:sy n="33" d="100"/>
      </p:scale>
      <p:origin x="0" y="0"/>
    </p:cViewPr>
  </p:outlineViewPr>
  <p:notesTextViewPr>
    <p:cViewPr>
      <p:scale>
        <a:sx n="100" d="100"/>
        <a:sy n="100" d="100"/>
      </p:scale>
      <p:origin x="0" y="56"/>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commentAuthors" Target="commentAuthors.xml"/><Relationship Id="rId7" Type="http://schemas.openxmlformats.org/officeDocument/2006/relationships/presProps" Target="presProps.xml"/><Relationship Id="rId8" Type="http://schemas.openxmlformats.org/officeDocument/2006/relationships/viewProps" Target="viewProps.xml"/><Relationship Id="rId9" Type="http://schemas.openxmlformats.org/officeDocument/2006/relationships/theme" Target="theme/theme1.xml"/><Relationship Id="rId10"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4" Type="http://schemas.openxmlformats.org/officeDocument/2006/relationships/image" Target="../media/image4.emf"/><Relationship Id="rId5" Type="http://schemas.openxmlformats.org/officeDocument/2006/relationships/image" Target="../media/image5.emf"/><Relationship Id="rId6" Type="http://schemas.openxmlformats.org/officeDocument/2006/relationships/image" Target="../media/image6.emf"/><Relationship Id="rId7" Type="http://schemas.openxmlformats.org/officeDocument/2006/relationships/image" Target="../media/image7.emf"/><Relationship Id="rId1" Type="http://schemas.openxmlformats.org/officeDocument/2006/relationships/image" Target="../media/image1.emf"/><Relationship Id="rId2" Type="http://schemas.openxmlformats.org/officeDocument/2006/relationships/image" Target="../media/image2.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098" name="Rectangle 1026"/>
          <p:cNvSpPr>
            <a:spLocks noGrp="1" noChangeArrowheads="1"/>
          </p:cNvSpPr>
          <p:nvPr>
            <p:ph type="hdr" sz="quarter"/>
          </p:nvPr>
        </p:nvSpPr>
        <p:spPr bwMode="auto">
          <a:xfrm>
            <a:off x="0" y="0"/>
            <a:ext cx="2971800" cy="4587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latin typeface="Arial" pitchFamily="-111" charset="0"/>
                <a:ea typeface="+mn-ea"/>
                <a:cs typeface="+mn-cs"/>
              </a:defRPr>
            </a:lvl1pPr>
          </a:lstStyle>
          <a:p>
            <a:pPr>
              <a:defRPr/>
            </a:pPr>
            <a:endParaRPr lang="en-US"/>
          </a:p>
        </p:txBody>
      </p:sp>
      <p:sp>
        <p:nvSpPr>
          <p:cNvPr id="4099" name="Rectangle 1027"/>
          <p:cNvSpPr>
            <a:spLocks noGrp="1" noChangeArrowheads="1"/>
          </p:cNvSpPr>
          <p:nvPr>
            <p:ph type="dt" sz="quarter" idx="1"/>
          </p:nvPr>
        </p:nvSpPr>
        <p:spPr bwMode="auto">
          <a:xfrm>
            <a:off x="3886200" y="0"/>
            <a:ext cx="2971800" cy="458788"/>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latin typeface="Arial" pitchFamily="-111" charset="0"/>
                <a:ea typeface="+mn-ea"/>
                <a:cs typeface="+mn-cs"/>
              </a:defRPr>
            </a:lvl1pPr>
          </a:lstStyle>
          <a:p>
            <a:pPr>
              <a:defRPr/>
            </a:pPr>
            <a:endParaRPr lang="en-US"/>
          </a:p>
        </p:txBody>
      </p:sp>
      <p:sp>
        <p:nvSpPr>
          <p:cNvPr id="4100" name="Rectangle 1028"/>
          <p:cNvSpPr>
            <a:spLocks noGrp="1" noChangeArrowheads="1"/>
          </p:cNvSpPr>
          <p:nvPr>
            <p:ph type="ftr" sz="quarter" idx="2"/>
          </p:nvPr>
        </p:nvSpPr>
        <p:spPr bwMode="auto">
          <a:xfrm>
            <a:off x="0" y="8715375"/>
            <a:ext cx="2971800" cy="45878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latin typeface="Arial" pitchFamily="-111" charset="0"/>
                <a:ea typeface="+mn-ea"/>
                <a:cs typeface="+mn-cs"/>
              </a:defRPr>
            </a:lvl1pPr>
          </a:lstStyle>
          <a:p>
            <a:pPr>
              <a:defRPr/>
            </a:pPr>
            <a:endParaRPr lang="en-US"/>
          </a:p>
        </p:txBody>
      </p:sp>
      <p:sp>
        <p:nvSpPr>
          <p:cNvPr id="4101" name="Rectangle 1029"/>
          <p:cNvSpPr>
            <a:spLocks noGrp="1" noChangeArrowheads="1"/>
          </p:cNvSpPr>
          <p:nvPr>
            <p:ph type="sldNum" sz="quarter" idx="3"/>
          </p:nvPr>
        </p:nvSpPr>
        <p:spPr bwMode="auto">
          <a:xfrm>
            <a:off x="3886200" y="8715375"/>
            <a:ext cx="2971800" cy="458788"/>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DF55D42A-3B21-489E-B541-5273C0295F36}" type="slidenum">
              <a:rPr lang="en-US"/>
              <a:pPr/>
              <a:t>‹#›</a:t>
            </a:fld>
            <a:endParaRPr lang="en-US"/>
          </a:p>
        </p:txBody>
      </p:sp>
    </p:spTree>
    <p:extLst>
      <p:ext uri="{BB962C8B-B14F-4D97-AF65-F5344CB8AC3E}">
        <p14:creationId xmlns:p14="http://schemas.microsoft.com/office/powerpoint/2010/main" val="3245923809"/>
      </p:ext>
    </p:extLst>
  </p:cSld>
  <p:clrMap bg1="lt1" tx1="dk1" bg2="lt2" tx2="dk2" accent1="accent1" accent2="accent2" accent3="accent3" accent4="accent4" accent5="accent5" accent6="accent6" hlink="hlink" folHlink="folHlink"/>
</p:handoutMaster>
</file>

<file path=ppt/media/image10.png>
</file>

<file path=ppt/media/image12.png>
</file>

<file path=ppt/media/image13.png>
</file>

<file path=ppt/media/image14.png>
</file>

<file path=ppt/media/image15.jpe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Arial" pitchFamily="-111" charset="0"/>
                <a:ea typeface="+mn-ea"/>
                <a:cs typeface="+mn-cs"/>
              </a:defRPr>
            </a:lvl1pPr>
          </a:lstStyle>
          <a:p>
            <a:pPr>
              <a:defRPr/>
            </a:pPr>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27467F1A-5B87-43BF-8C44-4885089EBFDD}" type="datetime1">
              <a:rPr lang="en-US"/>
              <a:pPr/>
              <a:t>4/14/15</a:t>
            </a:fld>
            <a:endParaRPr lang="es-ES_tradnl"/>
          </a:p>
        </p:txBody>
      </p:sp>
      <p:sp>
        <p:nvSpPr>
          <p:cNvPr id="4" name="Slide Image Placeholder 3"/>
          <p:cNvSpPr>
            <a:spLocks noGrp="1" noRot="1" noChangeAspect="1"/>
          </p:cNvSpPr>
          <p:nvPr>
            <p:ph type="sldImg" idx="2"/>
          </p:nvPr>
        </p:nvSpPr>
        <p:spPr>
          <a:xfrm>
            <a:off x="1708150" y="687388"/>
            <a:ext cx="3441700" cy="3441700"/>
          </a:xfrm>
          <a:prstGeom prst="rect">
            <a:avLst/>
          </a:prstGeom>
          <a:noFill/>
          <a:ln w="12700">
            <a:solidFill>
              <a:prstClr val="black"/>
            </a:solidFill>
          </a:ln>
        </p:spPr>
        <p:txBody>
          <a:bodyPr vert="horz" lIns="91440" tIns="45720" rIns="91440" bIns="45720" rtlCol="0" anchor="ctr"/>
          <a:lstStyle/>
          <a:p>
            <a:pPr lvl="0"/>
            <a:endParaRPr lang="es-ES_tradnl" noProof="0" smtClean="0"/>
          </a:p>
        </p:txBody>
      </p:sp>
      <p:sp>
        <p:nvSpPr>
          <p:cNvPr id="5" name="Notes Placeholder 4"/>
          <p:cNvSpPr>
            <a:spLocks noGrp="1"/>
          </p:cNvSpPr>
          <p:nvPr>
            <p:ph type="body" sz="quarter" idx="3"/>
          </p:nvPr>
        </p:nvSpPr>
        <p:spPr>
          <a:xfrm>
            <a:off x="685800" y="4357688"/>
            <a:ext cx="5486400" cy="4129087"/>
          </a:xfrm>
          <a:prstGeom prst="rect">
            <a:avLst/>
          </a:prstGeom>
        </p:spPr>
        <p:txBody>
          <a:bodyPr vert="horz" wrap="square" lIns="91440" tIns="45720" rIns="91440" bIns="45720"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ES_tradnl" noProof="0"/>
          </a:p>
        </p:txBody>
      </p:sp>
      <p:sp>
        <p:nvSpPr>
          <p:cNvPr id="6" name="Footer Placeholder 5"/>
          <p:cNvSpPr>
            <a:spLocks noGrp="1"/>
          </p:cNvSpPr>
          <p:nvPr>
            <p:ph type="ftr" sz="quarter" idx="4"/>
          </p:nvPr>
        </p:nvSpPr>
        <p:spPr>
          <a:xfrm>
            <a:off x="0" y="8713788"/>
            <a:ext cx="2971800" cy="458787"/>
          </a:xfrm>
          <a:prstGeom prst="rect">
            <a:avLst/>
          </a:prstGeom>
        </p:spPr>
        <p:txBody>
          <a:bodyPr vert="horz" lIns="91440" tIns="45720" rIns="91440" bIns="45720" rtlCol="0" anchor="b"/>
          <a:lstStyle>
            <a:lvl1pPr algn="l">
              <a:defRPr sz="1200">
                <a:latin typeface="Arial" pitchFamily="-111" charset="0"/>
                <a:ea typeface="+mn-ea"/>
                <a:cs typeface="+mn-cs"/>
              </a:defRPr>
            </a:lvl1pPr>
          </a:lstStyle>
          <a:p>
            <a:pPr>
              <a:defRPr/>
            </a:pPr>
            <a:endParaRPr lang="es-ES_tradnl"/>
          </a:p>
        </p:txBody>
      </p:sp>
      <p:sp>
        <p:nvSpPr>
          <p:cNvPr id="7" name="Slide Number Placeholder 6"/>
          <p:cNvSpPr>
            <a:spLocks noGrp="1"/>
          </p:cNvSpPr>
          <p:nvPr>
            <p:ph type="sldNum" sz="quarter" idx="5"/>
          </p:nvPr>
        </p:nvSpPr>
        <p:spPr>
          <a:xfrm>
            <a:off x="3884613" y="8713788"/>
            <a:ext cx="2971800" cy="458787"/>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5D9147B3-4385-4839-A373-78A065ACF0C6}" type="slidenum">
              <a:rPr lang="es-ES_tradnl"/>
              <a:pPr/>
              <a:t>‹#›</a:t>
            </a:fld>
            <a:endParaRPr lang="es-ES_tradnl"/>
          </a:p>
        </p:txBody>
      </p:sp>
    </p:spTree>
    <p:extLst>
      <p:ext uri="{BB962C8B-B14F-4D97-AF65-F5344CB8AC3E}">
        <p14:creationId xmlns:p14="http://schemas.microsoft.com/office/powerpoint/2010/main" val="4144080256"/>
      </p:ext>
    </p:extLst>
  </p:cSld>
  <p:clrMap bg1="lt1" tx1="dk1" bg2="lt2" tx2="dk2" accent1="accent1" accent2="accent2" accent3="accent3" accent4="accent4" accent5="accent5" accent6="accent6" hlink="hlink" folHlink="folHlink"/>
  <p:notesStyle>
    <a:lvl1pPr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ＭＳ Ｐゴシック" pitchFamily="-111" charset="-128"/>
      </a:defRPr>
    </a:lvl1pPr>
    <a:lvl2pPr marL="457200"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mn-cs"/>
      </a:defRPr>
    </a:lvl2pPr>
    <a:lvl3pPr marL="914400"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mn-cs"/>
      </a:defRPr>
    </a:lvl3pPr>
    <a:lvl4pPr marL="1371600"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mn-cs"/>
      </a:defRPr>
    </a:lvl4pPr>
    <a:lvl5pPr marL="1828800" algn="l" defTabSz="457200" rtl="0" eaLnBrk="0" fontAlgn="base" hangingPunct="0">
      <a:spcBef>
        <a:spcPct val="30000"/>
      </a:spcBef>
      <a:spcAft>
        <a:spcPct val="0"/>
      </a:spcAft>
      <a:defRPr sz="1200" kern="1200">
        <a:solidFill>
          <a:schemeClr val="tx1"/>
        </a:solidFill>
        <a:latin typeface="+mn-lt"/>
        <a:ea typeface="ＭＳ Ｐゴシック" pitchFamily="-111"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Slide Image Placeholder 1"/>
          <p:cNvSpPr>
            <a:spLocks noGrp="1" noRot="1" noChangeAspect="1"/>
          </p:cNvSpPr>
          <p:nvPr>
            <p:ph type="sldImg"/>
          </p:nvPr>
        </p:nvSpPr>
        <p:spPr bwMode="auto">
          <a:noFill/>
          <a:ln>
            <a:solidFill>
              <a:srgbClr val="000000"/>
            </a:solidFill>
            <a:miter lim="800000"/>
            <a:headEnd/>
            <a:tailEnd/>
          </a:ln>
        </p:spPr>
      </p:sp>
      <p:sp>
        <p:nvSpPr>
          <p:cNvPr id="16386" name="Notes Placeholder 2"/>
          <p:cNvSpPr>
            <a:spLocks noGrp="1"/>
          </p:cNvSpPr>
          <p:nvPr>
            <p:ph type="body" idx="1"/>
          </p:nvPr>
        </p:nvSpPr>
        <p:spPr bwMode="auto">
          <a:noFill/>
        </p:spPr>
        <p:txBody>
          <a:bodyPr/>
          <a:lstStyle/>
          <a:p>
            <a:pPr eaLnBrk="1" hangingPunct="1">
              <a:spcBef>
                <a:spcPct val="0"/>
              </a:spcBef>
            </a:pPr>
            <a:endParaRPr lang="es-ES_tradnl" dirty="0" smtClean="0">
              <a:ea typeface="ＭＳ Ｐゴシック" pitchFamily="34" charset="-128"/>
            </a:endParaRPr>
          </a:p>
        </p:txBody>
      </p:sp>
      <p:sp>
        <p:nvSpPr>
          <p:cNvPr id="16387" name="Slide Number Placeholder 3"/>
          <p:cNvSpPr>
            <a:spLocks noGrp="1"/>
          </p:cNvSpPr>
          <p:nvPr>
            <p:ph type="sldNum" sz="quarter" idx="5"/>
          </p:nvPr>
        </p:nvSpPr>
        <p:spPr bwMode="auto">
          <a:noFill/>
          <a:ln>
            <a:miter lim="800000"/>
            <a:headEnd/>
            <a:tailEnd/>
          </a:ln>
        </p:spPr>
        <p:txBody>
          <a:bodyPr/>
          <a:lstStyle/>
          <a:p>
            <a:fld id="{3A8ABDDD-4A02-4382-B2DA-A966D0ACA333}" type="slidenum">
              <a:rPr lang="es-ES_tradnl"/>
              <a:pPr/>
              <a:t>1</a:t>
            </a:fld>
            <a:endParaRPr lang="es-ES_tradnl"/>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879725" y="11930063"/>
            <a:ext cx="32645350" cy="8232775"/>
          </a:xfrm>
        </p:spPr>
        <p:txBody>
          <a:bodyPr/>
          <a:lstStyle/>
          <a:p>
            <a:r>
              <a:rPr lang="en-US" smtClean="0"/>
              <a:t>Click to edit Master title style</a:t>
            </a:r>
            <a:endParaRPr lang="es-ES_tradnl"/>
          </a:p>
        </p:txBody>
      </p:sp>
      <p:sp>
        <p:nvSpPr>
          <p:cNvPr id="3" name="Subtitle 2"/>
          <p:cNvSpPr>
            <a:spLocks noGrp="1"/>
          </p:cNvSpPr>
          <p:nvPr>
            <p:ph type="subTitle" idx="1"/>
          </p:nvPr>
        </p:nvSpPr>
        <p:spPr>
          <a:xfrm>
            <a:off x="5761038" y="21763038"/>
            <a:ext cx="26882725" cy="9813925"/>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smtClean="0"/>
              <a:t>Click to edit Master subtitle style</a:t>
            </a:r>
            <a:endParaRPr lang="es-ES_tradnl"/>
          </a:p>
        </p:txBody>
      </p:sp>
      <p:sp>
        <p:nvSpPr>
          <p:cNvPr id="4" name="Rectangle 4"/>
          <p:cNvSpPr>
            <a:spLocks noGrp="1" noChangeArrowheads="1"/>
          </p:cNvSpPr>
          <p:nvPr>
            <p:ph type="dt" sz="half" idx="10"/>
          </p:nvPr>
        </p:nvSpPr>
        <p:spPr>
          <a:ln/>
        </p:spPr>
        <p:txBody>
          <a:bodyPr/>
          <a:lstStyle>
            <a:lvl1pPr>
              <a:defRPr/>
            </a:lvl1pPr>
          </a:lstStyle>
          <a:p>
            <a:pPr>
              <a:defRPr/>
            </a:pPr>
            <a:endParaRPr lang="es-ES_tradnl"/>
          </a:p>
        </p:txBody>
      </p:sp>
      <p:sp>
        <p:nvSpPr>
          <p:cNvPr id="5"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6" name="Rectangle 6"/>
          <p:cNvSpPr>
            <a:spLocks noGrp="1" noChangeArrowheads="1"/>
          </p:cNvSpPr>
          <p:nvPr>
            <p:ph type="sldNum" sz="quarter" idx="12"/>
          </p:nvPr>
        </p:nvSpPr>
        <p:spPr>
          <a:ln/>
        </p:spPr>
        <p:txBody>
          <a:bodyPr/>
          <a:lstStyle>
            <a:lvl1pPr>
              <a:defRPr/>
            </a:lvl1pPr>
          </a:lstStyle>
          <a:p>
            <a:fld id="{229EDDB0-358A-441C-A858-F69F77CF3353}" type="slidenum">
              <a:rPr lang="en-US"/>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Rectangle 4"/>
          <p:cNvSpPr>
            <a:spLocks noGrp="1" noChangeArrowheads="1"/>
          </p:cNvSpPr>
          <p:nvPr>
            <p:ph type="dt" sz="half" idx="10"/>
          </p:nvPr>
        </p:nvSpPr>
        <p:spPr>
          <a:ln/>
        </p:spPr>
        <p:txBody>
          <a:bodyPr/>
          <a:lstStyle>
            <a:lvl1pPr>
              <a:defRPr/>
            </a:lvl1pPr>
          </a:lstStyle>
          <a:p>
            <a:pPr>
              <a:defRPr/>
            </a:pPr>
            <a:endParaRPr lang="es-ES_tradnl"/>
          </a:p>
        </p:txBody>
      </p:sp>
      <p:sp>
        <p:nvSpPr>
          <p:cNvPr id="5"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6" name="Rectangle 6"/>
          <p:cNvSpPr>
            <a:spLocks noGrp="1" noChangeArrowheads="1"/>
          </p:cNvSpPr>
          <p:nvPr>
            <p:ph type="sldNum" sz="quarter" idx="12"/>
          </p:nvPr>
        </p:nvSpPr>
        <p:spPr>
          <a:ln/>
        </p:spPr>
        <p:txBody>
          <a:bodyPr/>
          <a:lstStyle>
            <a:lvl1pPr>
              <a:defRPr/>
            </a:lvl1pPr>
          </a:lstStyle>
          <a:p>
            <a:fld id="{82670F85-5AF2-4BEA-A5DB-DC17C4947D60}" type="slidenum">
              <a:rPr lang="en-US"/>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7843163" y="1538288"/>
            <a:ext cx="8640762" cy="32769175"/>
          </a:xfrm>
        </p:spPr>
        <p:txBody>
          <a:bodyPr vert="eaVert"/>
          <a:lstStyle/>
          <a:p>
            <a:r>
              <a:rPr lang="en-US" smtClean="0"/>
              <a:t>Click to edit Master title style</a:t>
            </a:r>
            <a:endParaRPr lang="es-ES_tradnl"/>
          </a:p>
        </p:txBody>
      </p:sp>
      <p:sp>
        <p:nvSpPr>
          <p:cNvPr id="3" name="Vertical Text Placeholder 2"/>
          <p:cNvSpPr>
            <a:spLocks noGrp="1"/>
          </p:cNvSpPr>
          <p:nvPr>
            <p:ph type="body" orient="vert" idx="1"/>
          </p:nvPr>
        </p:nvSpPr>
        <p:spPr>
          <a:xfrm>
            <a:off x="1920875" y="1538288"/>
            <a:ext cx="25769888" cy="327691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Rectangle 4"/>
          <p:cNvSpPr>
            <a:spLocks noGrp="1" noChangeArrowheads="1"/>
          </p:cNvSpPr>
          <p:nvPr>
            <p:ph type="dt" sz="half" idx="10"/>
          </p:nvPr>
        </p:nvSpPr>
        <p:spPr>
          <a:ln/>
        </p:spPr>
        <p:txBody>
          <a:bodyPr/>
          <a:lstStyle>
            <a:lvl1pPr>
              <a:defRPr/>
            </a:lvl1pPr>
          </a:lstStyle>
          <a:p>
            <a:pPr>
              <a:defRPr/>
            </a:pPr>
            <a:endParaRPr lang="es-ES_tradnl"/>
          </a:p>
        </p:txBody>
      </p:sp>
      <p:sp>
        <p:nvSpPr>
          <p:cNvPr id="5"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6" name="Rectangle 6"/>
          <p:cNvSpPr>
            <a:spLocks noGrp="1" noChangeArrowheads="1"/>
          </p:cNvSpPr>
          <p:nvPr>
            <p:ph type="sldNum" sz="quarter" idx="12"/>
          </p:nvPr>
        </p:nvSpPr>
        <p:spPr>
          <a:ln/>
        </p:spPr>
        <p:txBody>
          <a:bodyPr/>
          <a:lstStyle>
            <a:lvl1pPr>
              <a:defRPr/>
            </a:lvl1pPr>
          </a:lstStyle>
          <a:p>
            <a:fld id="{DD81FE11-CA84-445B-B758-E8A9CA4FD019}" type="slidenum">
              <a:rPr lang="en-US"/>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Rectangle 4"/>
          <p:cNvSpPr>
            <a:spLocks noGrp="1" noChangeArrowheads="1"/>
          </p:cNvSpPr>
          <p:nvPr>
            <p:ph type="dt" sz="half" idx="10"/>
          </p:nvPr>
        </p:nvSpPr>
        <p:spPr>
          <a:ln/>
        </p:spPr>
        <p:txBody>
          <a:bodyPr/>
          <a:lstStyle>
            <a:lvl1pPr>
              <a:defRPr/>
            </a:lvl1pPr>
          </a:lstStyle>
          <a:p>
            <a:pPr>
              <a:defRPr/>
            </a:pPr>
            <a:endParaRPr lang="es-ES_tradnl"/>
          </a:p>
        </p:txBody>
      </p:sp>
      <p:sp>
        <p:nvSpPr>
          <p:cNvPr id="5"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6" name="Rectangle 6"/>
          <p:cNvSpPr>
            <a:spLocks noGrp="1" noChangeArrowheads="1"/>
          </p:cNvSpPr>
          <p:nvPr>
            <p:ph type="sldNum" sz="quarter" idx="12"/>
          </p:nvPr>
        </p:nvSpPr>
        <p:spPr>
          <a:ln/>
        </p:spPr>
        <p:txBody>
          <a:bodyPr/>
          <a:lstStyle>
            <a:lvl1pPr>
              <a:defRPr/>
            </a:lvl1pPr>
          </a:lstStyle>
          <a:p>
            <a:fld id="{1B01D6E7-B94D-4836-8AE9-18F341417460}" type="slidenum">
              <a:rPr lang="en-US"/>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033713" y="24679275"/>
            <a:ext cx="32643762" cy="7626350"/>
          </a:xfrm>
        </p:spPr>
        <p:txBody>
          <a:bodyPr anchor="t"/>
          <a:lstStyle>
            <a:lvl1pPr algn="l">
              <a:defRPr sz="4000" b="1" cap="all"/>
            </a:lvl1pPr>
          </a:lstStyle>
          <a:p>
            <a:r>
              <a:rPr lang="en-US" smtClean="0"/>
              <a:t>Click to edit Master title style</a:t>
            </a:r>
            <a:endParaRPr lang="es-ES_tradnl"/>
          </a:p>
        </p:txBody>
      </p:sp>
      <p:sp>
        <p:nvSpPr>
          <p:cNvPr id="3" name="Text Placeholder 2"/>
          <p:cNvSpPr>
            <a:spLocks noGrp="1"/>
          </p:cNvSpPr>
          <p:nvPr>
            <p:ph type="body" idx="1"/>
          </p:nvPr>
        </p:nvSpPr>
        <p:spPr>
          <a:xfrm>
            <a:off x="3033713" y="16278225"/>
            <a:ext cx="32643762" cy="840105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s-ES_tradnl"/>
          </a:p>
        </p:txBody>
      </p:sp>
      <p:sp>
        <p:nvSpPr>
          <p:cNvPr id="5"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6" name="Rectangle 6"/>
          <p:cNvSpPr>
            <a:spLocks noGrp="1" noChangeArrowheads="1"/>
          </p:cNvSpPr>
          <p:nvPr>
            <p:ph type="sldNum" sz="quarter" idx="12"/>
          </p:nvPr>
        </p:nvSpPr>
        <p:spPr>
          <a:ln/>
        </p:spPr>
        <p:txBody>
          <a:bodyPr/>
          <a:lstStyle>
            <a:lvl1pPr>
              <a:defRPr/>
            </a:lvl1pPr>
          </a:lstStyle>
          <a:p>
            <a:fld id="{78CE69CD-8E6C-4550-8306-DB0497905CCD}" type="slidenum">
              <a:rPr lang="en-US"/>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3" name="Content Placeholder 2"/>
          <p:cNvSpPr>
            <a:spLocks noGrp="1"/>
          </p:cNvSpPr>
          <p:nvPr>
            <p:ph sz="half" idx="1"/>
          </p:nvPr>
        </p:nvSpPr>
        <p:spPr>
          <a:xfrm>
            <a:off x="1920875" y="8961438"/>
            <a:ext cx="17205325" cy="253460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Content Placeholder 3"/>
          <p:cNvSpPr>
            <a:spLocks noGrp="1"/>
          </p:cNvSpPr>
          <p:nvPr>
            <p:ph sz="half" idx="2"/>
          </p:nvPr>
        </p:nvSpPr>
        <p:spPr>
          <a:xfrm>
            <a:off x="19278600" y="8961438"/>
            <a:ext cx="17205325" cy="253460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5" name="Rectangle 4"/>
          <p:cNvSpPr>
            <a:spLocks noGrp="1" noChangeArrowheads="1"/>
          </p:cNvSpPr>
          <p:nvPr>
            <p:ph type="dt" sz="half" idx="10"/>
          </p:nvPr>
        </p:nvSpPr>
        <p:spPr>
          <a:ln/>
        </p:spPr>
        <p:txBody>
          <a:bodyPr/>
          <a:lstStyle>
            <a:lvl1pPr>
              <a:defRPr/>
            </a:lvl1pPr>
          </a:lstStyle>
          <a:p>
            <a:pPr>
              <a:defRPr/>
            </a:pPr>
            <a:endParaRPr lang="es-ES_tradnl"/>
          </a:p>
        </p:txBody>
      </p:sp>
      <p:sp>
        <p:nvSpPr>
          <p:cNvPr id="6"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7" name="Rectangle 6"/>
          <p:cNvSpPr>
            <a:spLocks noGrp="1" noChangeArrowheads="1"/>
          </p:cNvSpPr>
          <p:nvPr>
            <p:ph type="sldNum" sz="quarter" idx="12"/>
          </p:nvPr>
        </p:nvSpPr>
        <p:spPr>
          <a:ln/>
        </p:spPr>
        <p:txBody>
          <a:bodyPr/>
          <a:lstStyle>
            <a:lvl1pPr>
              <a:defRPr/>
            </a:lvl1pPr>
          </a:lstStyle>
          <a:p>
            <a:fld id="{0B861422-09ED-4010-9EEA-28E2DA7F8BF8}" type="slidenum">
              <a:rPr lang="en-US"/>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s-ES_tradnl"/>
          </a:p>
        </p:txBody>
      </p:sp>
      <p:sp>
        <p:nvSpPr>
          <p:cNvPr id="3" name="Text Placeholder 2"/>
          <p:cNvSpPr>
            <a:spLocks noGrp="1"/>
          </p:cNvSpPr>
          <p:nvPr>
            <p:ph type="body" idx="1"/>
          </p:nvPr>
        </p:nvSpPr>
        <p:spPr>
          <a:xfrm>
            <a:off x="1920875" y="8596313"/>
            <a:ext cx="16968788" cy="35829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920875" y="12179300"/>
            <a:ext cx="16968788" cy="221265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5" name="Text Placeholder 4"/>
          <p:cNvSpPr>
            <a:spLocks noGrp="1"/>
          </p:cNvSpPr>
          <p:nvPr>
            <p:ph type="body" sz="quarter" idx="3"/>
          </p:nvPr>
        </p:nvSpPr>
        <p:spPr>
          <a:xfrm>
            <a:off x="19508788" y="8596313"/>
            <a:ext cx="16975137" cy="3582987"/>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19508788" y="12179300"/>
            <a:ext cx="16975137" cy="221265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7" name="Rectangle 4"/>
          <p:cNvSpPr>
            <a:spLocks noGrp="1" noChangeArrowheads="1"/>
          </p:cNvSpPr>
          <p:nvPr>
            <p:ph type="dt" sz="half" idx="10"/>
          </p:nvPr>
        </p:nvSpPr>
        <p:spPr>
          <a:ln/>
        </p:spPr>
        <p:txBody>
          <a:bodyPr/>
          <a:lstStyle>
            <a:lvl1pPr>
              <a:defRPr/>
            </a:lvl1pPr>
          </a:lstStyle>
          <a:p>
            <a:pPr>
              <a:defRPr/>
            </a:pPr>
            <a:endParaRPr lang="es-ES_tradnl"/>
          </a:p>
        </p:txBody>
      </p:sp>
      <p:sp>
        <p:nvSpPr>
          <p:cNvPr id="8"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9" name="Rectangle 6"/>
          <p:cNvSpPr>
            <a:spLocks noGrp="1" noChangeArrowheads="1"/>
          </p:cNvSpPr>
          <p:nvPr>
            <p:ph type="sldNum" sz="quarter" idx="12"/>
          </p:nvPr>
        </p:nvSpPr>
        <p:spPr>
          <a:ln/>
        </p:spPr>
        <p:txBody>
          <a:bodyPr/>
          <a:lstStyle>
            <a:lvl1pPr>
              <a:defRPr/>
            </a:lvl1pPr>
          </a:lstStyle>
          <a:p>
            <a:fld id="{2DAEDF82-E86E-461A-A256-2D776EE88473}" type="slidenum">
              <a:rPr lang="en-US"/>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s-ES_tradnl"/>
          </a:p>
        </p:txBody>
      </p:sp>
      <p:sp>
        <p:nvSpPr>
          <p:cNvPr id="3" name="Rectangle 4"/>
          <p:cNvSpPr>
            <a:spLocks noGrp="1" noChangeArrowheads="1"/>
          </p:cNvSpPr>
          <p:nvPr>
            <p:ph type="dt" sz="half" idx="10"/>
          </p:nvPr>
        </p:nvSpPr>
        <p:spPr>
          <a:ln/>
        </p:spPr>
        <p:txBody>
          <a:bodyPr/>
          <a:lstStyle>
            <a:lvl1pPr>
              <a:defRPr/>
            </a:lvl1pPr>
          </a:lstStyle>
          <a:p>
            <a:pPr>
              <a:defRPr/>
            </a:pPr>
            <a:endParaRPr lang="es-ES_tradnl"/>
          </a:p>
        </p:txBody>
      </p:sp>
      <p:sp>
        <p:nvSpPr>
          <p:cNvPr id="4"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5" name="Rectangle 6"/>
          <p:cNvSpPr>
            <a:spLocks noGrp="1" noChangeArrowheads="1"/>
          </p:cNvSpPr>
          <p:nvPr>
            <p:ph type="sldNum" sz="quarter" idx="12"/>
          </p:nvPr>
        </p:nvSpPr>
        <p:spPr>
          <a:ln/>
        </p:spPr>
        <p:txBody>
          <a:bodyPr/>
          <a:lstStyle>
            <a:lvl1pPr>
              <a:defRPr/>
            </a:lvl1pPr>
          </a:lstStyle>
          <a:p>
            <a:fld id="{3C0D3D0E-933F-4F8F-9C03-D0F2DC3973C5}" type="slidenum">
              <a:rPr lang="en-US"/>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s-ES_tradnl"/>
          </a:p>
        </p:txBody>
      </p:sp>
      <p:sp>
        <p:nvSpPr>
          <p:cNvPr id="3"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4" name="Rectangle 6"/>
          <p:cNvSpPr>
            <a:spLocks noGrp="1" noChangeArrowheads="1"/>
          </p:cNvSpPr>
          <p:nvPr>
            <p:ph type="sldNum" sz="quarter" idx="12"/>
          </p:nvPr>
        </p:nvSpPr>
        <p:spPr>
          <a:ln/>
        </p:spPr>
        <p:txBody>
          <a:bodyPr/>
          <a:lstStyle>
            <a:lvl1pPr>
              <a:defRPr/>
            </a:lvl1pPr>
          </a:lstStyle>
          <a:p>
            <a:fld id="{117F3660-A68C-42AD-B7A8-4CC03F62BBDF}" type="slidenum">
              <a:rPr lang="en-US"/>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920875" y="1528763"/>
            <a:ext cx="12634913" cy="6507162"/>
          </a:xfrm>
        </p:spPr>
        <p:txBody>
          <a:bodyPr anchor="b"/>
          <a:lstStyle>
            <a:lvl1pPr algn="l">
              <a:defRPr sz="2000" b="1"/>
            </a:lvl1pPr>
          </a:lstStyle>
          <a:p>
            <a:r>
              <a:rPr lang="en-US" smtClean="0"/>
              <a:t>Click to edit Master title style</a:t>
            </a:r>
            <a:endParaRPr lang="es-ES_tradnl"/>
          </a:p>
        </p:txBody>
      </p:sp>
      <p:sp>
        <p:nvSpPr>
          <p:cNvPr id="3" name="Content Placeholder 2"/>
          <p:cNvSpPr>
            <a:spLocks noGrp="1"/>
          </p:cNvSpPr>
          <p:nvPr>
            <p:ph idx="1"/>
          </p:nvPr>
        </p:nvSpPr>
        <p:spPr>
          <a:xfrm>
            <a:off x="15014575" y="1528763"/>
            <a:ext cx="21469350" cy="3277711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s-ES_tradnl"/>
          </a:p>
        </p:txBody>
      </p:sp>
      <p:sp>
        <p:nvSpPr>
          <p:cNvPr id="4" name="Text Placeholder 3"/>
          <p:cNvSpPr>
            <a:spLocks noGrp="1"/>
          </p:cNvSpPr>
          <p:nvPr>
            <p:ph type="body" sz="half" idx="2"/>
          </p:nvPr>
        </p:nvSpPr>
        <p:spPr>
          <a:xfrm>
            <a:off x="1920875" y="8035925"/>
            <a:ext cx="12634913" cy="262699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s-ES_tradnl"/>
          </a:p>
        </p:txBody>
      </p:sp>
      <p:sp>
        <p:nvSpPr>
          <p:cNvPr id="6"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7" name="Rectangle 6"/>
          <p:cNvSpPr>
            <a:spLocks noGrp="1" noChangeArrowheads="1"/>
          </p:cNvSpPr>
          <p:nvPr>
            <p:ph type="sldNum" sz="quarter" idx="12"/>
          </p:nvPr>
        </p:nvSpPr>
        <p:spPr>
          <a:ln/>
        </p:spPr>
        <p:txBody>
          <a:bodyPr/>
          <a:lstStyle>
            <a:lvl1pPr>
              <a:defRPr/>
            </a:lvl1pPr>
          </a:lstStyle>
          <a:p>
            <a:fld id="{069EC0AD-20C8-4638-85DB-62D93DBCA2BE}" type="slidenum">
              <a:rPr lang="en-US"/>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527925" y="26882725"/>
            <a:ext cx="23042563" cy="3175000"/>
          </a:xfrm>
        </p:spPr>
        <p:txBody>
          <a:bodyPr anchor="b"/>
          <a:lstStyle>
            <a:lvl1pPr algn="l">
              <a:defRPr sz="2000" b="1"/>
            </a:lvl1pPr>
          </a:lstStyle>
          <a:p>
            <a:r>
              <a:rPr lang="en-US" smtClean="0"/>
              <a:t>Click to edit Master title style</a:t>
            </a:r>
            <a:endParaRPr lang="es-ES_tradnl"/>
          </a:p>
        </p:txBody>
      </p:sp>
      <p:sp>
        <p:nvSpPr>
          <p:cNvPr id="3" name="Picture Placeholder 2"/>
          <p:cNvSpPr>
            <a:spLocks noGrp="1"/>
          </p:cNvSpPr>
          <p:nvPr>
            <p:ph type="pic" idx="1"/>
          </p:nvPr>
        </p:nvSpPr>
        <p:spPr>
          <a:xfrm>
            <a:off x="7527925" y="3432175"/>
            <a:ext cx="23042563" cy="23042563"/>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s-ES_tradnl" noProof="0" smtClean="0"/>
          </a:p>
        </p:txBody>
      </p:sp>
      <p:sp>
        <p:nvSpPr>
          <p:cNvPr id="4" name="Text Placeholder 3"/>
          <p:cNvSpPr>
            <a:spLocks noGrp="1"/>
          </p:cNvSpPr>
          <p:nvPr>
            <p:ph type="body" sz="half" idx="2"/>
          </p:nvPr>
        </p:nvSpPr>
        <p:spPr>
          <a:xfrm>
            <a:off x="7527925" y="30057725"/>
            <a:ext cx="23042563" cy="450691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s-ES_tradnl"/>
          </a:p>
        </p:txBody>
      </p:sp>
      <p:sp>
        <p:nvSpPr>
          <p:cNvPr id="6" name="Rectangle 5"/>
          <p:cNvSpPr>
            <a:spLocks noGrp="1" noChangeArrowheads="1"/>
          </p:cNvSpPr>
          <p:nvPr>
            <p:ph type="ftr" sz="quarter" idx="11"/>
          </p:nvPr>
        </p:nvSpPr>
        <p:spPr>
          <a:ln/>
        </p:spPr>
        <p:txBody>
          <a:bodyPr/>
          <a:lstStyle>
            <a:lvl1pPr>
              <a:defRPr/>
            </a:lvl1pPr>
          </a:lstStyle>
          <a:p>
            <a:pPr>
              <a:defRPr/>
            </a:pPr>
            <a:endParaRPr lang="es-ES_tradnl"/>
          </a:p>
        </p:txBody>
      </p:sp>
      <p:sp>
        <p:nvSpPr>
          <p:cNvPr id="7" name="Rectangle 6"/>
          <p:cNvSpPr>
            <a:spLocks noGrp="1" noChangeArrowheads="1"/>
          </p:cNvSpPr>
          <p:nvPr>
            <p:ph type="sldNum" sz="quarter" idx="12"/>
          </p:nvPr>
        </p:nvSpPr>
        <p:spPr>
          <a:ln/>
        </p:spPr>
        <p:txBody>
          <a:bodyPr/>
          <a:lstStyle>
            <a:lvl1pPr>
              <a:defRPr/>
            </a:lvl1pPr>
          </a:lstStyle>
          <a:p>
            <a:fld id="{67E72329-60DD-4D0F-9DB8-050C9BE9F7E6}" type="slidenum">
              <a:rPr lang="en-US"/>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920875" y="1538288"/>
            <a:ext cx="34563050" cy="6400800"/>
          </a:xfrm>
          <a:prstGeom prst="rect">
            <a:avLst/>
          </a:prstGeom>
          <a:noFill/>
          <a:ln w="9525">
            <a:noFill/>
            <a:miter lim="800000"/>
            <a:headEnd/>
            <a:tailEnd/>
          </a:ln>
        </p:spPr>
        <p:txBody>
          <a:bodyPr vert="horz" wrap="square" lIns="470258" tIns="235129" rIns="470258" bIns="235129"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1920875" y="8961438"/>
            <a:ext cx="34563050" cy="25346025"/>
          </a:xfrm>
          <a:prstGeom prst="rect">
            <a:avLst/>
          </a:prstGeom>
          <a:noFill/>
          <a:ln w="9525">
            <a:noFill/>
            <a:miter lim="800000"/>
            <a:headEnd/>
            <a:tailEnd/>
          </a:ln>
        </p:spPr>
        <p:txBody>
          <a:bodyPr vert="horz" wrap="square" lIns="470258" tIns="235129" rIns="470258" bIns="235129"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1920875" y="34974213"/>
            <a:ext cx="8959850" cy="2667000"/>
          </a:xfrm>
          <a:prstGeom prst="rect">
            <a:avLst/>
          </a:prstGeom>
          <a:noFill/>
          <a:ln w="9525">
            <a:noFill/>
            <a:miter lim="800000"/>
            <a:headEnd/>
            <a:tailEnd/>
          </a:ln>
          <a:effectLst/>
        </p:spPr>
        <p:txBody>
          <a:bodyPr vert="horz" wrap="square" lIns="470258" tIns="235129" rIns="470258" bIns="235129" numCol="1" anchor="t" anchorCtr="0" compatLnSpc="1">
            <a:prstTxWarp prst="textNoShape">
              <a:avLst/>
            </a:prstTxWarp>
          </a:bodyPr>
          <a:lstStyle>
            <a:lvl1pPr>
              <a:defRPr sz="7200">
                <a:latin typeface="Arial" pitchFamily="-111" charset="0"/>
                <a:ea typeface="+mn-ea"/>
                <a:cs typeface="+mn-cs"/>
              </a:defRPr>
            </a:lvl1pPr>
          </a:lstStyle>
          <a:p>
            <a:pPr>
              <a:defRPr/>
            </a:pPr>
            <a:endParaRPr lang="es-ES_tradnl"/>
          </a:p>
        </p:txBody>
      </p:sp>
      <p:sp>
        <p:nvSpPr>
          <p:cNvPr id="1029" name="Rectangle 5"/>
          <p:cNvSpPr>
            <a:spLocks noGrp="1" noChangeArrowheads="1"/>
          </p:cNvSpPr>
          <p:nvPr>
            <p:ph type="ftr" sz="quarter" idx="3"/>
          </p:nvPr>
        </p:nvSpPr>
        <p:spPr bwMode="auto">
          <a:xfrm>
            <a:off x="13122275" y="34974213"/>
            <a:ext cx="12160250" cy="2667000"/>
          </a:xfrm>
          <a:prstGeom prst="rect">
            <a:avLst/>
          </a:prstGeom>
          <a:noFill/>
          <a:ln w="9525">
            <a:noFill/>
            <a:miter lim="800000"/>
            <a:headEnd/>
            <a:tailEnd/>
          </a:ln>
          <a:effectLst/>
        </p:spPr>
        <p:txBody>
          <a:bodyPr vert="horz" wrap="square" lIns="470258" tIns="235129" rIns="470258" bIns="235129" numCol="1" anchor="t" anchorCtr="0" compatLnSpc="1">
            <a:prstTxWarp prst="textNoShape">
              <a:avLst/>
            </a:prstTxWarp>
          </a:bodyPr>
          <a:lstStyle>
            <a:lvl1pPr algn="ctr">
              <a:defRPr sz="7200">
                <a:latin typeface="Arial" pitchFamily="-111" charset="0"/>
                <a:ea typeface="+mn-ea"/>
                <a:cs typeface="+mn-cs"/>
              </a:defRPr>
            </a:lvl1pPr>
          </a:lstStyle>
          <a:p>
            <a:pPr>
              <a:defRPr/>
            </a:pPr>
            <a:endParaRPr lang="es-ES_tradnl"/>
          </a:p>
        </p:txBody>
      </p:sp>
      <p:sp>
        <p:nvSpPr>
          <p:cNvPr id="1030" name="Rectangle 6"/>
          <p:cNvSpPr>
            <a:spLocks noGrp="1" noChangeArrowheads="1"/>
          </p:cNvSpPr>
          <p:nvPr>
            <p:ph type="sldNum" sz="quarter" idx="4"/>
          </p:nvPr>
        </p:nvSpPr>
        <p:spPr bwMode="auto">
          <a:xfrm>
            <a:off x="27524075" y="34974213"/>
            <a:ext cx="8959850" cy="2667000"/>
          </a:xfrm>
          <a:prstGeom prst="rect">
            <a:avLst/>
          </a:prstGeom>
          <a:noFill/>
          <a:ln w="9525">
            <a:noFill/>
            <a:miter lim="800000"/>
            <a:headEnd/>
            <a:tailEnd/>
          </a:ln>
          <a:effectLst/>
        </p:spPr>
        <p:txBody>
          <a:bodyPr vert="horz" wrap="square" lIns="470258" tIns="235129" rIns="470258" bIns="235129" numCol="1" anchor="t" anchorCtr="0" compatLnSpc="1">
            <a:prstTxWarp prst="textNoShape">
              <a:avLst/>
            </a:prstTxWarp>
          </a:bodyPr>
          <a:lstStyle>
            <a:lvl1pPr algn="r">
              <a:defRPr sz="7200"/>
            </a:lvl1pPr>
          </a:lstStyle>
          <a:p>
            <a:fld id="{B4238443-20FB-4648-9761-5DC73DF7CE25}" type="slidenum">
              <a:rPr lang="en-US"/>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702175" rtl="0" eaLnBrk="0" fontAlgn="base" hangingPunct="0">
        <a:spcBef>
          <a:spcPct val="0"/>
        </a:spcBef>
        <a:spcAft>
          <a:spcPct val="0"/>
        </a:spcAft>
        <a:defRPr sz="22600">
          <a:solidFill>
            <a:schemeClr val="tx2"/>
          </a:solidFill>
          <a:latin typeface="+mj-lt"/>
          <a:ea typeface="ＭＳ Ｐゴシック" pitchFamily="-111" charset="-128"/>
          <a:cs typeface="ＭＳ Ｐゴシック" pitchFamily="-111" charset="-128"/>
        </a:defRPr>
      </a:lvl1pPr>
      <a:lvl2pPr algn="ctr" defTabSz="4702175" rtl="0" eaLnBrk="0" fontAlgn="base" hangingPunct="0">
        <a:spcBef>
          <a:spcPct val="0"/>
        </a:spcBef>
        <a:spcAft>
          <a:spcPct val="0"/>
        </a:spcAft>
        <a:defRPr sz="22600">
          <a:solidFill>
            <a:schemeClr val="tx2"/>
          </a:solidFill>
          <a:latin typeface="Arial" pitchFamily="-111" charset="0"/>
          <a:ea typeface="ＭＳ Ｐゴシック" pitchFamily="-111" charset="-128"/>
          <a:cs typeface="ＭＳ Ｐゴシック" pitchFamily="-111" charset="-128"/>
        </a:defRPr>
      </a:lvl2pPr>
      <a:lvl3pPr algn="ctr" defTabSz="4702175" rtl="0" eaLnBrk="0" fontAlgn="base" hangingPunct="0">
        <a:spcBef>
          <a:spcPct val="0"/>
        </a:spcBef>
        <a:spcAft>
          <a:spcPct val="0"/>
        </a:spcAft>
        <a:defRPr sz="22600">
          <a:solidFill>
            <a:schemeClr val="tx2"/>
          </a:solidFill>
          <a:latin typeface="Arial" pitchFamily="-111" charset="0"/>
          <a:ea typeface="ＭＳ Ｐゴシック" pitchFamily="-111" charset="-128"/>
          <a:cs typeface="ＭＳ Ｐゴシック" pitchFamily="-111" charset="-128"/>
        </a:defRPr>
      </a:lvl3pPr>
      <a:lvl4pPr algn="ctr" defTabSz="4702175" rtl="0" eaLnBrk="0" fontAlgn="base" hangingPunct="0">
        <a:spcBef>
          <a:spcPct val="0"/>
        </a:spcBef>
        <a:spcAft>
          <a:spcPct val="0"/>
        </a:spcAft>
        <a:defRPr sz="22600">
          <a:solidFill>
            <a:schemeClr val="tx2"/>
          </a:solidFill>
          <a:latin typeface="Arial" pitchFamily="-111" charset="0"/>
          <a:ea typeface="ＭＳ Ｐゴシック" pitchFamily="-111" charset="-128"/>
          <a:cs typeface="ＭＳ Ｐゴシック" pitchFamily="-111" charset="-128"/>
        </a:defRPr>
      </a:lvl4pPr>
      <a:lvl5pPr algn="ctr" defTabSz="4702175" rtl="0" eaLnBrk="0" fontAlgn="base" hangingPunct="0">
        <a:spcBef>
          <a:spcPct val="0"/>
        </a:spcBef>
        <a:spcAft>
          <a:spcPct val="0"/>
        </a:spcAft>
        <a:defRPr sz="22600">
          <a:solidFill>
            <a:schemeClr val="tx2"/>
          </a:solidFill>
          <a:latin typeface="Arial" pitchFamily="-111" charset="0"/>
          <a:ea typeface="ＭＳ Ｐゴシック" pitchFamily="-111" charset="-128"/>
          <a:cs typeface="ＭＳ Ｐゴシック" pitchFamily="-111" charset="-128"/>
        </a:defRPr>
      </a:lvl5pPr>
      <a:lvl6pPr marL="457200" algn="ctr" defTabSz="4702175" rtl="0" fontAlgn="base">
        <a:spcBef>
          <a:spcPct val="0"/>
        </a:spcBef>
        <a:spcAft>
          <a:spcPct val="0"/>
        </a:spcAft>
        <a:defRPr sz="22600">
          <a:solidFill>
            <a:schemeClr val="tx2"/>
          </a:solidFill>
          <a:latin typeface="Arial" pitchFamily="-111" charset="0"/>
        </a:defRPr>
      </a:lvl6pPr>
      <a:lvl7pPr marL="914400" algn="ctr" defTabSz="4702175" rtl="0" fontAlgn="base">
        <a:spcBef>
          <a:spcPct val="0"/>
        </a:spcBef>
        <a:spcAft>
          <a:spcPct val="0"/>
        </a:spcAft>
        <a:defRPr sz="22600">
          <a:solidFill>
            <a:schemeClr val="tx2"/>
          </a:solidFill>
          <a:latin typeface="Arial" pitchFamily="-111" charset="0"/>
        </a:defRPr>
      </a:lvl7pPr>
      <a:lvl8pPr marL="1371600" algn="ctr" defTabSz="4702175" rtl="0" fontAlgn="base">
        <a:spcBef>
          <a:spcPct val="0"/>
        </a:spcBef>
        <a:spcAft>
          <a:spcPct val="0"/>
        </a:spcAft>
        <a:defRPr sz="22600">
          <a:solidFill>
            <a:schemeClr val="tx2"/>
          </a:solidFill>
          <a:latin typeface="Arial" pitchFamily="-111" charset="0"/>
        </a:defRPr>
      </a:lvl8pPr>
      <a:lvl9pPr marL="1828800" algn="ctr" defTabSz="4702175" rtl="0" fontAlgn="base">
        <a:spcBef>
          <a:spcPct val="0"/>
        </a:spcBef>
        <a:spcAft>
          <a:spcPct val="0"/>
        </a:spcAft>
        <a:defRPr sz="22600">
          <a:solidFill>
            <a:schemeClr val="tx2"/>
          </a:solidFill>
          <a:latin typeface="Arial" pitchFamily="-111" charset="0"/>
        </a:defRPr>
      </a:lvl9pPr>
    </p:titleStyle>
    <p:bodyStyle>
      <a:lvl1pPr marL="1763713" indent="-1763713" algn="l" defTabSz="4702175" rtl="0" eaLnBrk="0" fontAlgn="base" hangingPunct="0">
        <a:spcBef>
          <a:spcPct val="20000"/>
        </a:spcBef>
        <a:spcAft>
          <a:spcPct val="0"/>
        </a:spcAft>
        <a:buChar char="•"/>
        <a:defRPr sz="16500">
          <a:solidFill>
            <a:schemeClr val="tx1"/>
          </a:solidFill>
          <a:latin typeface="+mn-lt"/>
          <a:ea typeface="ＭＳ Ｐゴシック" pitchFamily="-111" charset="-128"/>
          <a:cs typeface="ＭＳ Ｐゴシック" pitchFamily="-111" charset="-128"/>
        </a:defRPr>
      </a:lvl1pPr>
      <a:lvl2pPr marL="3821113" indent="-1470025" algn="l" defTabSz="4702175" rtl="0" eaLnBrk="0" fontAlgn="base" hangingPunct="0">
        <a:spcBef>
          <a:spcPct val="20000"/>
        </a:spcBef>
        <a:spcAft>
          <a:spcPct val="0"/>
        </a:spcAft>
        <a:buChar char="–"/>
        <a:defRPr sz="14400">
          <a:solidFill>
            <a:schemeClr val="tx1"/>
          </a:solidFill>
          <a:latin typeface="+mn-lt"/>
          <a:ea typeface="ＭＳ Ｐゴシック" pitchFamily="-111" charset="-128"/>
        </a:defRPr>
      </a:lvl2pPr>
      <a:lvl3pPr marL="5878513" indent="-1176338" algn="l" defTabSz="4702175" rtl="0" eaLnBrk="0" fontAlgn="base" hangingPunct="0">
        <a:spcBef>
          <a:spcPct val="20000"/>
        </a:spcBef>
        <a:spcAft>
          <a:spcPct val="0"/>
        </a:spcAft>
        <a:buChar char="•"/>
        <a:defRPr sz="12300">
          <a:solidFill>
            <a:schemeClr val="tx1"/>
          </a:solidFill>
          <a:latin typeface="+mn-lt"/>
          <a:ea typeface="ＭＳ Ｐゴシック" pitchFamily="-111" charset="-128"/>
        </a:defRPr>
      </a:lvl3pPr>
      <a:lvl4pPr marL="8229600" indent="-1176338" algn="l" defTabSz="4702175" rtl="0" eaLnBrk="0" fontAlgn="base" hangingPunct="0">
        <a:spcBef>
          <a:spcPct val="20000"/>
        </a:spcBef>
        <a:spcAft>
          <a:spcPct val="0"/>
        </a:spcAft>
        <a:buChar char="–"/>
        <a:defRPr sz="10300">
          <a:solidFill>
            <a:schemeClr val="tx1"/>
          </a:solidFill>
          <a:latin typeface="+mn-lt"/>
          <a:ea typeface="ＭＳ Ｐゴシック" pitchFamily="-111" charset="-128"/>
        </a:defRPr>
      </a:lvl4pPr>
      <a:lvl5pPr marL="10580688" indent="-1174750" algn="l" defTabSz="4702175" rtl="0" eaLnBrk="0" fontAlgn="base" hangingPunct="0">
        <a:spcBef>
          <a:spcPct val="20000"/>
        </a:spcBef>
        <a:spcAft>
          <a:spcPct val="0"/>
        </a:spcAft>
        <a:buChar char="»"/>
        <a:defRPr sz="10300">
          <a:solidFill>
            <a:schemeClr val="tx1"/>
          </a:solidFill>
          <a:latin typeface="+mn-lt"/>
          <a:ea typeface="ＭＳ Ｐゴシック" pitchFamily="-111" charset="-128"/>
        </a:defRPr>
      </a:lvl5pPr>
      <a:lvl6pPr marL="11037888" indent="-1174750" algn="l" defTabSz="4702175" rtl="0" fontAlgn="base">
        <a:spcBef>
          <a:spcPct val="20000"/>
        </a:spcBef>
        <a:spcAft>
          <a:spcPct val="0"/>
        </a:spcAft>
        <a:buChar char="»"/>
        <a:defRPr sz="10300">
          <a:solidFill>
            <a:schemeClr val="tx1"/>
          </a:solidFill>
          <a:latin typeface="+mn-lt"/>
          <a:ea typeface="ＭＳ Ｐゴシック" pitchFamily="-111" charset="-128"/>
        </a:defRPr>
      </a:lvl6pPr>
      <a:lvl7pPr marL="11495088" indent="-1174750" algn="l" defTabSz="4702175" rtl="0" fontAlgn="base">
        <a:spcBef>
          <a:spcPct val="20000"/>
        </a:spcBef>
        <a:spcAft>
          <a:spcPct val="0"/>
        </a:spcAft>
        <a:buChar char="»"/>
        <a:defRPr sz="10300">
          <a:solidFill>
            <a:schemeClr val="tx1"/>
          </a:solidFill>
          <a:latin typeface="+mn-lt"/>
          <a:ea typeface="ＭＳ Ｐゴシック" pitchFamily="-111" charset="-128"/>
        </a:defRPr>
      </a:lvl7pPr>
      <a:lvl8pPr marL="11952288" indent="-1174750" algn="l" defTabSz="4702175" rtl="0" fontAlgn="base">
        <a:spcBef>
          <a:spcPct val="20000"/>
        </a:spcBef>
        <a:spcAft>
          <a:spcPct val="0"/>
        </a:spcAft>
        <a:buChar char="»"/>
        <a:defRPr sz="10300">
          <a:solidFill>
            <a:schemeClr val="tx1"/>
          </a:solidFill>
          <a:latin typeface="+mn-lt"/>
          <a:ea typeface="ＭＳ Ｐゴシック" pitchFamily="-111" charset="-128"/>
        </a:defRPr>
      </a:lvl8pPr>
      <a:lvl9pPr marL="12409488" indent="-1174750" algn="l" defTabSz="4702175" rtl="0" fontAlgn="base">
        <a:spcBef>
          <a:spcPct val="20000"/>
        </a:spcBef>
        <a:spcAft>
          <a:spcPct val="0"/>
        </a:spcAft>
        <a:buChar char="»"/>
        <a:defRPr sz="10300">
          <a:solidFill>
            <a:schemeClr val="tx1"/>
          </a:solidFill>
          <a:latin typeface="+mn-lt"/>
          <a:ea typeface="ＭＳ Ｐゴシック" pitchFamily="-111"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9" Type="http://schemas.openxmlformats.org/officeDocument/2006/relationships/hyperlink" Target="mailto:mclaughl@bard.edu" TargetMode="External"/><Relationship Id="rId20" Type="http://schemas.openxmlformats.org/officeDocument/2006/relationships/oleObject" Target="../embeddings/oleObject5.bin"/><Relationship Id="rId21" Type="http://schemas.openxmlformats.org/officeDocument/2006/relationships/image" Target="../media/image5.emf"/><Relationship Id="rId22" Type="http://schemas.openxmlformats.org/officeDocument/2006/relationships/image" Target="../media/image14.png"/><Relationship Id="rId23" Type="http://schemas.openxmlformats.org/officeDocument/2006/relationships/image" Target="../media/image15.jpeg"/><Relationship Id="rId24" Type="http://schemas.openxmlformats.org/officeDocument/2006/relationships/oleObject" Target="../embeddings/oleObject6.bin"/><Relationship Id="rId25" Type="http://schemas.openxmlformats.org/officeDocument/2006/relationships/image" Target="../media/image6.emf"/><Relationship Id="rId26" Type="http://schemas.openxmlformats.org/officeDocument/2006/relationships/oleObject" Target="../embeddings/oleObject7.bin"/><Relationship Id="rId27" Type="http://schemas.openxmlformats.org/officeDocument/2006/relationships/image" Target="../media/image7.emf"/><Relationship Id="rId10" Type="http://schemas.openxmlformats.org/officeDocument/2006/relationships/hyperlink" Target="mailto:bjude@bard.edu" TargetMode="External"/><Relationship Id="rId11" Type="http://schemas.openxmlformats.org/officeDocument/2006/relationships/image" Target="../media/image13.png"/><Relationship Id="rId12" Type="http://schemas.openxmlformats.org/officeDocument/2006/relationships/oleObject" Target="../embeddings/oleObject1.bin"/><Relationship Id="rId13" Type="http://schemas.openxmlformats.org/officeDocument/2006/relationships/image" Target="../media/image1.emf"/><Relationship Id="rId14" Type="http://schemas.openxmlformats.org/officeDocument/2006/relationships/oleObject" Target="../embeddings/oleObject2.bin"/><Relationship Id="rId15" Type="http://schemas.openxmlformats.org/officeDocument/2006/relationships/image" Target="../media/image2.emf"/><Relationship Id="rId16" Type="http://schemas.openxmlformats.org/officeDocument/2006/relationships/oleObject" Target="../embeddings/oleObject3.bin"/><Relationship Id="rId17" Type="http://schemas.openxmlformats.org/officeDocument/2006/relationships/image" Target="../media/image3.emf"/><Relationship Id="rId18" Type="http://schemas.openxmlformats.org/officeDocument/2006/relationships/oleObject" Target="../embeddings/oleObject4.bin"/><Relationship Id="rId19" Type="http://schemas.openxmlformats.org/officeDocument/2006/relationships/image" Target="../media/image4.emf"/><Relationship Id="rId1" Type="http://schemas.openxmlformats.org/officeDocument/2006/relationships/vmlDrawing" Target="../drawings/vmlDrawing1.vml"/><Relationship Id="rId2" Type="http://schemas.openxmlformats.org/officeDocument/2006/relationships/slideLayout" Target="../slideLayouts/slideLayout1.xml"/><Relationship Id="rId3" Type="http://schemas.openxmlformats.org/officeDocument/2006/relationships/notesSlide" Target="../notesSlides/notesSlide1.xml"/><Relationship Id="rId4" Type="http://schemas.openxmlformats.org/officeDocument/2006/relationships/image" Target="../media/image8.png"/><Relationship Id="rId5" Type="http://schemas.openxmlformats.org/officeDocument/2006/relationships/image" Target="../media/image9.emf"/><Relationship Id="rId6" Type="http://schemas.openxmlformats.org/officeDocument/2006/relationships/image" Target="../media/image10.png"/><Relationship Id="rId7" Type="http://schemas.openxmlformats.org/officeDocument/2006/relationships/image" Target="../media/image11.emf"/><Relationship Id="rId8"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TextBox 4"/>
          <p:cNvSpPr txBox="1">
            <a:spLocks noChangeArrowheads="1"/>
          </p:cNvSpPr>
          <p:nvPr/>
        </p:nvSpPr>
        <p:spPr bwMode="auto">
          <a:xfrm>
            <a:off x="4191000" y="2743200"/>
            <a:ext cx="30556200" cy="1524000"/>
          </a:xfrm>
          <a:prstGeom prst="rect">
            <a:avLst/>
          </a:prstGeom>
          <a:noFill/>
          <a:ln w="9525">
            <a:noFill/>
            <a:miter lim="800000"/>
            <a:headEnd/>
            <a:tailEnd/>
          </a:ln>
        </p:spPr>
        <p:txBody>
          <a:bodyPr>
            <a:spAutoFit/>
          </a:bodyPr>
          <a:lstStyle/>
          <a:p>
            <a:endParaRPr lang="es-ES_tradnl"/>
          </a:p>
        </p:txBody>
      </p:sp>
      <p:sp>
        <p:nvSpPr>
          <p:cNvPr id="15362" name="TextBox 5"/>
          <p:cNvSpPr txBox="1">
            <a:spLocks noChangeArrowheads="1"/>
          </p:cNvSpPr>
          <p:nvPr/>
        </p:nvSpPr>
        <p:spPr bwMode="auto">
          <a:xfrm>
            <a:off x="3657600" y="1828800"/>
            <a:ext cx="31927800" cy="6324808"/>
          </a:xfrm>
          <a:prstGeom prst="rect">
            <a:avLst/>
          </a:prstGeom>
          <a:noFill/>
          <a:ln w="9525">
            <a:noFill/>
            <a:miter lim="800000"/>
            <a:headEnd/>
            <a:tailEnd/>
          </a:ln>
        </p:spPr>
        <p:txBody>
          <a:bodyPr>
            <a:spAutoFit/>
          </a:bodyPr>
          <a:lstStyle/>
          <a:p>
            <a:pPr algn="ctr"/>
            <a:r>
              <a:rPr lang="en-US" sz="7200" b="1" dirty="0" smtClean="0">
                <a:latin typeface="Cambria" pitchFamily="18" charset="0"/>
              </a:rPr>
              <a:t>Progress towards the Total Synthesis of </a:t>
            </a:r>
          </a:p>
          <a:p>
            <a:pPr algn="ctr"/>
            <a:r>
              <a:rPr lang="en-US" sz="7200" b="1" dirty="0" smtClean="0">
                <a:latin typeface="Cambria" pitchFamily="18" charset="0"/>
              </a:rPr>
              <a:t>the Anti-microbial Bacterial Pigment Violacein and its Derivatives</a:t>
            </a:r>
            <a:endParaRPr lang="en-US" sz="7200" b="1" dirty="0">
              <a:latin typeface="Cambria" pitchFamily="18" charset="0"/>
            </a:endParaRPr>
          </a:p>
          <a:p>
            <a:pPr algn="ctr"/>
            <a:endParaRPr lang="en-US" sz="4000" b="1" dirty="0">
              <a:latin typeface="Cambria" pitchFamily="18" charset="0"/>
            </a:endParaRPr>
          </a:p>
          <a:p>
            <a:pPr algn="ctr">
              <a:lnSpc>
                <a:spcPct val="50000"/>
              </a:lnSpc>
              <a:spcBef>
                <a:spcPct val="50000"/>
              </a:spcBef>
            </a:pPr>
            <a:r>
              <a:rPr lang="en-US" sz="3200" i="1" dirty="0" smtClean="0"/>
              <a:t>Thant Ko Ko, Matthew Norman, Ingrid Stolt, Brooke A. Jude</a:t>
            </a:r>
            <a:r>
              <a:rPr lang="en-US" sz="3200" baseline="30000" dirty="0"/>
              <a:t>§</a:t>
            </a:r>
            <a:r>
              <a:rPr lang="en-US" sz="3200" i="1" dirty="0" smtClean="0"/>
              <a:t>, and Emily C. McLaughlin*</a:t>
            </a:r>
          </a:p>
          <a:p>
            <a:pPr algn="ctr">
              <a:lnSpc>
                <a:spcPct val="50000"/>
              </a:lnSpc>
              <a:spcBef>
                <a:spcPct val="50000"/>
              </a:spcBef>
            </a:pPr>
            <a:r>
              <a:rPr lang="en-US" sz="3200" i="1" dirty="0" smtClean="0"/>
              <a:t>Chemistry Program, Bard College, Annandale-on-Hudson NY 12504</a:t>
            </a:r>
          </a:p>
          <a:p>
            <a:pPr algn="ctr">
              <a:lnSpc>
                <a:spcPct val="50000"/>
              </a:lnSpc>
              <a:spcBef>
                <a:spcPct val="50000"/>
              </a:spcBef>
            </a:pPr>
            <a:r>
              <a:rPr lang="en-US" sz="3200" baseline="30000" dirty="0"/>
              <a:t>§</a:t>
            </a:r>
            <a:r>
              <a:rPr lang="en-US" sz="3200" i="1" dirty="0" smtClean="0"/>
              <a:t>Biology Program, Bard College, Annandale-on-Hudson NY 12504</a:t>
            </a:r>
          </a:p>
          <a:p>
            <a:pPr algn="ctr">
              <a:lnSpc>
                <a:spcPct val="50000"/>
              </a:lnSpc>
              <a:spcBef>
                <a:spcPct val="50000"/>
              </a:spcBef>
            </a:pPr>
            <a:endParaRPr lang="en-US" sz="3200" i="1" dirty="0" smtClean="0"/>
          </a:p>
          <a:p>
            <a:pPr algn="ctr"/>
            <a:endParaRPr lang="es-ES_tradnl" dirty="0"/>
          </a:p>
        </p:txBody>
      </p:sp>
      <p:sp>
        <p:nvSpPr>
          <p:cNvPr id="15363" name="TextBox 6"/>
          <p:cNvSpPr txBox="1">
            <a:spLocks noChangeArrowheads="1"/>
          </p:cNvSpPr>
          <p:nvPr/>
        </p:nvSpPr>
        <p:spPr bwMode="auto">
          <a:xfrm>
            <a:off x="2209800" y="6553200"/>
            <a:ext cx="33985200" cy="4108817"/>
          </a:xfrm>
          <a:prstGeom prst="rect">
            <a:avLst/>
          </a:prstGeom>
          <a:noFill/>
          <a:ln w="9525">
            <a:noFill/>
            <a:miter lim="800000"/>
            <a:headEnd/>
            <a:tailEnd/>
          </a:ln>
        </p:spPr>
        <p:txBody>
          <a:bodyPr wrap="square">
            <a:spAutoFit/>
          </a:bodyPr>
          <a:lstStyle/>
          <a:p>
            <a:pPr algn="just"/>
            <a:r>
              <a:rPr lang="en-US" sz="2400" b="1" dirty="0">
                <a:cs typeface="Arial" pitchFamily="34" charset="0"/>
              </a:rPr>
              <a:t>Abstract</a:t>
            </a:r>
            <a:r>
              <a:rPr lang="en-US" sz="2400" b="1" dirty="0" smtClean="0">
                <a:cs typeface="Arial" pitchFamily="34" charset="0"/>
              </a:rPr>
              <a:t>: </a:t>
            </a:r>
            <a:r>
              <a:rPr lang="en-US" sz="2400" dirty="0"/>
              <a:t>Violacein is a purple bacterial pigment produced by several strains of Gram-negative bacteria species including </a:t>
            </a:r>
            <a:r>
              <a:rPr lang="en-US" sz="2400" i="1" dirty="0"/>
              <a:t>Chromobacterium violaceum</a:t>
            </a:r>
            <a:r>
              <a:rPr lang="en-US" sz="2400" dirty="0"/>
              <a:t> and </a:t>
            </a:r>
            <a:r>
              <a:rPr lang="en-US" sz="2400" i="1" dirty="0"/>
              <a:t>Janthinobacterium lividum.</a:t>
            </a:r>
            <a:r>
              <a:rPr lang="en-US" sz="2400" dirty="0"/>
              <a:t> A member of bisindole alkaloid natural product family, violacein </a:t>
            </a:r>
            <a:r>
              <a:rPr lang="en-US" sz="2400" dirty="0" smtClean="0"/>
              <a:t>is biosynthesized </a:t>
            </a:r>
            <a:r>
              <a:rPr lang="en-US" sz="2400" dirty="0"/>
              <a:t>from two-molecules of L-tryptophan mediated by an operon consisting of five genes. It has demonstrated promising anti-microbial properties including anti-bacterial, anti-fungal, anti-viral and anti-tumoral activities. Despite the extensive research investigating biosynthesis of violacein for its potential biological activities, the synthesis of violacein by chemical means has not been widely explored. Two previous reports on chemical synthesis of violacein involved step-wise addition of two indole subunits to the central 5-membered </a:t>
            </a:r>
            <a:r>
              <a:rPr lang="en-US" sz="2400" dirty="0" smtClean="0"/>
              <a:t>pyrrolidone </a:t>
            </a:r>
            <a:r>
              <a:rPr lang="en-US" sz="2400" dirty="0"/>
              <a:t>ring. These methodologies had some disadvantages including the need for preparation of specific starting materials and low yields in each step of the synthesis. Our work in this area has focused on an efficient preparation of the violacein synthetic scaffold based on a new three-component </a:t>
            </a:r>
            <a:r>
              <a:rPr lang="en-US" sz="2400" dirty="0" smtClean="0"/>
              <a:t>pyrrolidone </a:t>
            </a:r>
            <a:r>
              <a:rPr lang="en-US" sz="2400" dirty="0"/>
              <a:t>cyclization. We are investigating the mechanistic details of this reaction and optimizing the solvent and temperature conditions while working towards the total synthesis of violacein and its analogs.</a:t>
            </a:r>
          </a:p>
          <a:p>
            <a:pPr algn="just"/>
            <a:endParaRPr lang="en-US" altLang="ja-JP" sz="2400" dirty="0">
              <a:cs typeface="Arial" pitchFamily="34" charset="0"/>
            </a:endParaRPr>
          </a:p>
          <a:p>
            <a:pPr algn="just"/>
            <a:endParaRPr lang="es-ES_tradnl" dirty="0">
              <a:cs typeface="Arial" pitchFamily="34" charset="0"/>
            </a:endParaRPr>
          </a:p>
        </p:txBody>
      </p:sp>
      <p:sp>
        <p:nvSpPr>
          <p:cNvPr id="15364" name="TextBox 7"/>
          <p:cNvSpPr txBox="1">
            <a:spLocks noChangeArrowheads="1"/>
          </p:cNvSpPr>
          <p:nvPr/>
        </p:nvSpPr>
        <p:spPr bwMode="auto">
          <a:xfrm>
            <a:off x="2362200" y="9220200"/>
            <a:ext cx="184150" cy="215900"/>
          </a:xfrm>
          <a:prstGeom prst="rect">
            <a:avLst/>
          </a:prstGeom>
          <a:noFill/>
          <a:ln w="9525">
            <a:noFill/>
            <a:miter lim="800000"/>
            <a:headEnd/>
            <a:tailEnd/>
          </a:ln>
        </p:spPr>
        <p:txBody>
          <a:bodyPr wrap="none">
            <a:spAutoFit/>
          </a:bodyPr>
          <a:lstStyle/>
          <a:p>
            <a:endParaRPr lang="es-ES_tradnl" sz="800"/>
          </a:p>
        </p:txBody>
      </p:sp>
      <p:sp>
        <p:nvSpPr>
          <p:cNvPr id="9" name="Text Box 25"/>
          <p:cNvSpPr txBox="1">
            <a:spLocks noChangeArrowheads="1"/>
          </p:cNvSpPr>
          <p:nvPr/>
        </p:nvSpPr>
        <p:spPr bwMode="auto">
          <a:xfrm>
            <a:off x="1981200" y="9067800"/>
            <a:ext cx="10515600" cy="677863"/>
          </a:xfrm>
          <a:prstGeom prst="rect">
            <a:avLst/>
          </a:prstGeom>
          <a:solidFill>
            <a:schemeClr val="accent2">
              <a:lumMod val="75000"/>
            </a:schemeClr>
          </a:solidFill>
          <a:ln w="9525">
            <a:noFill/>
            <a:miter lim="800000"/>
            <a:headEnd/>
            <a:tailEnd/>
          </a:ln>
        </p:spPr>
        <p:txBody>
          <a:bodyPr>
            <a:spAutoFit/>
          </a:bodyPr>
          <a:lstStyle>
            <a:lvl1pPr>
              <a:defRPr sz="2400">
                <a:solidFill>
                  <a:schemeClr val="tx1"/>
                </a:solidFill>
                <a:latin typeface="Arial" charset="0"/>
                <a:ea typeface="ＭＳ Ｐゴシック" charset="0"/>
                <a:cs typeface="ＭＳ Ｐゴシック" charset="0"/>
              </a:defRPr>
            </a:lvl1pPr>
            <a:lvl2pPr marL="37931725" indent="-37474525">
              <a:defRPr sz="24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400">
                <a:solidFill>
                  <a:schemeClr val="tx1"/>
                </a:solidFill>
                <a:latin typeface="Arial" charset="0"/>
                <a:ea typeface="ＭＳ Ｐゴシック" charset="0"/>
              </a:defRPr>
            </a:lvl4pPr>
            <a:lvl5pPr>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defRPr/>
            </a:pPr>
            <a:r>
              <a:rPr lang="en-US" sz="3800" b="1" dirty="0" smtClean="0">
                <a:solidFill>
                  <a:schemeClr val="bg1"/>
                </a:solidFill>
              </a:rPr>
              <a:t>Introduction</a:t>
            </a:r>
          </a:p>
        </p:txBody>
      </p:sp>
      <p:sp>
        <p:nvSpPr>
          <p:cNvPr id="15368" name="TextBox 17"/>
          <p:cNvSpPr txBox="1">
            <a:spLocks noChangeArrowheads="1"/>
          </p:cNvSpPr>
          <p:nvPr/>
        </p:nvSpPr>
        <p:spPr bwMode="auto">
          <a:xfrm>
            <a:off x="1828800" y="15621000"/>
            <a:ext cx="9753600" cy="461963"/>
          </a:xfrm>
          <a:prstGeom prst="rect">
            <a:avLst/>
          </a:prstGeom>
          <a:noFill/>
          <a:ln w="9525">
            <a:noFill/>
            <a:miter lim="800000"/>
            <a:headEnd/>
            <a:tailEnd/>
          </a:ln>
        </p:spPr>
        <p:txBody>
          <a:bodyPr>
            <a:spAutoFit/>
          </a:bodyPr>
          <a:lstStyle/>
          <a:p>
            <a:endParaRPr lang="es-ES_tradnl" sz="2400"/>
          </a:p>
        </p:txBody>
      </p:sp>
      <p:sp>
        <p:nvSpPr>
          <p:cNvPr id="15369" name="TextBox 18"/>
          <p:cNvSpPr txBox="1">
            <a:spLocks noChangeArrowheads="1"/>
          </p:cNvSpPr>
          <p:nvPr/>
        </p:nvSpPr>
        <p:spPr bwMode="auto">
          <a:xfrm>
            <a:off x="2895600" y="23393400"/>
            <a:ext cx="5562600" cy="461665"/>
          </a:xfrm>
          <a:prstGeom prst="rect">
            <a:avLst/>
          </a:prstGeom>
          <a:noFill/>
          <a:ln w="9525">
            <a:noFill/>
            <a:miter lim="800000"/>
            <a:headEnd/>
            <a:tailEnd/>
          </a:ln>
        </p:spPr>
        <p:txBody>
          <a:bodyPr wrap="square">
            <a:spAutoFit/>
          </a:bodyPr>
          <a:lstStyle/>
          <a:p>
            <a:r>
              <a:rPr lang="en-US" sz="1400" dirty="0" smtClean="0"/>
              <a:t>Balibar, C. J.; Walsh, C. T. </a:t>
            </a:r>
            <a:r>
              <a:rPr lang="en-US" sz="1400" i="1" dirty="0" smtClean="0"/>
              <a:t>Biochemistry </a:t>
            </a:r>
            <a:r>
              <a:rPr lang="en-US" sz="1400" b="1" i="1" dirty="0" smtClean="0"/>
              <a:t>2006, </a:t>
            </a:r>
            <a:r>
              <a:rPr lang="en-US" sz="1400" dirty="0" smtClean="0"/>
              <a:t>45, 15444–15457</a:t>
            </a:r>
            <a:r>
              <a:rPr lang="en-US" sz="1400" b="1" i="1" dirty="0" smtClean="0"/>
              <a:t>.</a:t>
            </a:r>
            <a:endParaRPr lang="en-US" sz="1400" dirty="0"/>
          </a:p>
          <a:p>
            <a:endParaRPr lang="es-ES_tradnl" sz="1000" dirty="0"/>
          </a:p>
        </p:txBody>
      </p:sp>
      <p:sp>
        <p:nvSpPr>
          <p:cNvPr id="20" name="Text Box 30"/>
          <p:cNvSpPr txBox="1">
            <a:spLocks noChangeArrowheads="1"/>
          </p:cNvSpPr>
          <p:nvPr/>
        </p:nvSpPr>
        <p:spPr bwMode="auto">
          <a:xfrm>
            <a:off x="1981200" y="16535400"/>
            <a:ext cx="10439400" cy="646113"/>
          </a:xfrm>
          <a:prstGeom prst="rect">
            <a:avLst/>
          </a:prstGeom>
          <a:solidFill>
            <a:schemeClr val="accent2">
              <a:lumMod val="75000"/>
            </a:schemeClr>
          </a:solidFill>
          <a:ln w="9525">
            <a:noFill/>
            <a:miter lim="800000"/>
            <a:headEnd/>
            <a:tailEnd/>
          </a:ln>
        </p:spPr>
        <p:txBody>
          <a:bodyPr>
            <a:spAutoFit/>
          </a:bodyPr>
          <a:lstStyle>
            <a:lvl1pPr>
              <a:defRPr sz="2400">
                <a:solidFill>
                  <a:schemeClr val="tx1"/>
                </a:solidFill>
                <a:latin typeface="Arial" charset="0"/>
                <a:ea typeface="ＭＳ Ｐゴシック" charset="0"/>
                <a:cs typeface="ＭＳ Ｐゴシック" charset="0"/>
              </a:defRPr>
            </a:lvl1pPr>
            <a:lvl2pPr marL="37931725" indent="-37474525">
              <a:defRPr sz="24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400">
                <a:solidFill>
                  <a:schemeClr val="tx1"/>
                </a:solidFill>
                <a:latin typeface="Arial" charset="0"/>
                <a:ea typeface="ＭＳ Ｐゴシック" charset="0"/>
              </a:defRPr>
            </a:lvl4pPr>
            <a:lvl5pPr>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defRPr/>
            </a:pPr>
            <a:r>
              <a:rPr lang="en-US" sz="3600" b="1" dirty="0" smtClean="0">
                <a:solidFill>
                  <a:schemeClr val="bg1"/>
                </a:solidFill>
              </a:rPr>
              <a:t>Biosynthesis of Violacein</a:t>
            </a:r>
          </a:p>
        </p:txBody>
      </p:sp>
      <p:sp>
        <p:nvSpPr>
          <p:cNvPr id="33" name="Text Box 26"/>
          <p:cNvSpPr txBox="1">
            <a:spLocks noChangeArrowheads="1"/>
          </p:cNvSpPr>
          <p:nvPr/>
        </p:nvSpPr>
        <p:spPr bwMode="auto">
          <a:xfrm>
            <a:off x="12801600" y="9067800"/>
            <a:ext cx="11353800" cy="646113"/>
          </a:xfrm>
          <a:prstGeom prst="rect">
            <a:avLst/>
          </a:prstGeom>
          <a:solidFill>
            <a:schemeClr val="accent2">
              <a:lumMod val="75000"/>
            </a:schemeClr>
          </a:solidFill>
          <a:ln w="9525">
            <a:noFill/>
            <a:miter lim="800000"/>
            <a:headEnd/>
            <a:tailEnd/>
          </a:ln>
        </p:spPr>
        <p:txBody>
          <a:bodyPr>
            <a:spAutoFit/>
          </a:bodyPr>
          <a:lstStyle>
            <a:lvl1pPr>
              <a:defRPr sz="2400">
                <a:solidFill>
                  <a:schemeClr val="tx1"/>
                </a:solidFill>
                <a:latin typeface="Arial" charset="0"/>
                <a:ea typeface="ＭＳ Ｐゴシック" charset="0"/>
                <a:cs typeface="ＭＳ Ｐゴシック" charset="0"/>
              </a:defRPr>
            </a:lvl1pPr>
            <a:lvl2pPr marL="37931725" indent="-37474525">
              <a:defRPr sz="24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400">
                <a:solidFill>
                  <a:schemeClr val="tx1"/>
                </a:solidFill>
                <a:latin typeface="Arial" charset="0"/>
                <a:ea typeface="ＭＳ Ｐゴシック" charset="0"/>
              </a:defRPr>
            </a:lvl4pPr>
            <a:lvl5pPr>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defRPr/>
            </a:pPr>
            <a:r>
              <a:rPr lang="en-US" sz="3600" b="1" dirty="0" smtClean="0">
                <a:solidFill>
                  <a:schemeClr val="bg1"/>
                </a:solidFill>
              </a:rPr>
              <a:t>Synthetic Pathway</a:t>
            </a:r>
          </a:p>
        </p:txBody>
      </p:sp>
      <p:sp>
        <p:nvSpPr>
          <p:cNvPr id="15372" name="TextBox 38"/>
          <p:cNvSpPr txBox="1">
            <a:spLocks noChangeArrowheads="1"/>
          </p:cNvSpPr>
          <p:nvPr/>
        </p:nvSpPr>
        <p:spPr bwMode="auto">
          <a:xfrm>
            <a:off x="4572000" y="31394400"/>
            <a:ext cx="2667000" cy="600164"/>
          </a:xfrm>
          <a:prstGeom prst="rect">
            <a:avLst/>
          </a:prstGeom>
          <a:noFill/>
          <a:ln w="9525">
            <a:noFill/>
            <a:miter lim="800000"/>
            <a:headEnd/>
            <a:tailEnd/>
          </a:ln>
        </p:spPr>
        <p:txBody>
          <a:bodyPr wrap="square">
            <a:spAutoFit/>
          </a:bodyPr>
          <a:lstStyle/>
          <a:p>
            <a:r>
              <a:rPr lang="tr-TR" sz="1100" dirty="0"/>
              <a:t>Abd Alla, M. M., et. al. </a:t>
            </a:r>
            <a:r>
              <a:rPr lang="tr-TR" sz="1100" i="1" dirty="0"/>
              <a:t>Revue Roumaine de Chimie </a:t>
            </a:r>
            <a:r>
              <a:rPr lang="tr-TR" sz="1100" b="1" dirty="0"/>
              <a:t>1980</a:t>
            </a:r>
            <a:r>
              <a:rPr lang="tr-TR" sz="1100" dirty="0"/>
              <a:t>, 25, 1549–1560.</a:t>
            </a:r>
          </a:p>
          <a:p>
            <a:endParaRPr lang="es-ES_tradnl" sz="1100" dirty="0"/>
          </a:p>
        </p:txBody>
      </p:sp>
      <p:sp>
        <p:nvSpPr>
          <p:cNvPr id="15435" name="Text Box 15"/>
          <p:cNvSpPr txBox="1">
            <a:spLocks noChangeArrowheads="1"/>
          </p:cNvSpPr>
          <p:nvPr/>
        </p:nvSpPr>
        <p:spPr bwMode="auto">
          <a:xfrm>
            <a:off x="2057400" y="31851600"/>
            <a:ext cx="10820400" cy="523875"/>
          </a:xfrm>
          <a:prstGeom prst="rect">
            <a:avLst/>
          </a:prstGeom>
          <a:noFill/>
          <a:ln w="9525">
            <a:noFill/>
            <a:miter lim="800000"/>
            <a:headEnd/>
            <a:tailEnd/>
          </a:ln>
        </p:spPr>
        <p:txBody>
          <a:bodyPr>
            <a:spAutoFit/>
          </a:bodyPr>
          <a:lstStyle/>
          <a:p>
            <a:r>
              <a:rPr lang="en-US" sz="2800" b="1" i="1" dirty="0"/>
              <a:t>A More Efficient Preparation of the Violacein Scaffold:</a:t>
            </a:r>
          </a:p>
        </p:txBody>
      </p:sp>
      <p:sp>
        <p:nvSpPr>
          <p:cNvPr id="15438" name="TextBox 71"/>
          <p:cNvSpPr txBox="1">
            <a:spLocks noChangeArrowheads="1"/>
          </p:cNvSpPr>
          <p:nvPr/>
        </p:nvSpPr>
        <p:spPr bwMode="auto">
          <a:xfrm>
            <a:off x="2057400" y="32461200"/>
            <a:ext cx="7162800" cy="584200"/>
          </a:xfrm>
          <a:prstGeom prst="rect">
            <a:avLst/>
          </a:prstGeom>
          <a:noFill/>
          <a:ln w="9525">
            <a:noFill/>
            <a:miter lim="800000"/>
            <a:headEnd/>
            <a:tailEnd/>
          </a:ln>
        </p:spPr>
        <p:txBody>
          <a:bodyPr>
            <a:spAutoFit/>
          </a:bodyPr>
          <a:lstStyle/>
          <a:p>
            <a:r>
              <a:rPr lang="en-US" sz="3200" b="1" i="1" dirty="0"/>
              <a:t>Retrosynthesis:</a:t>
            </a:r>
          </a:p>
        </p:txBody>
      </p:sp>
      <p:grpSp>
        <p:nvGrpSpPr>
          <p:cNvPr id="61" name="Group 60"/>
          <p:cNvGrpSpPr/>
          <p:nvPr/>
        </p:nvGrpSpPr>
        <p:grpSpPr>
          <a:xfrm>
            <a:off x="2057400" y="33223200"/>
            <a:ext cx="10668000" cy="2514600"/>
            <a:chOff x="2057400" y="32689800"/>
            <a:chExt cx="10668000" cy="2514600"/>
          </a:xfrm>
        </p:grpSpPr>
        <p:pic>
          <p:nvPicPr>
            <p:cNvPr id="15437" name="Picture 10"/>
            <p:cNvPicPr>
              <a:picLocks noChangeAspect="1"/>
            </p:cNvPicPr>
            <p:nvPr/>
          </p:nvPicPr>
          <p:blipFill>
            <a:blip r:embed="rId4"/>
            <a:srcRect/>
            <a:stretch>
              <a:fillRect/>
            </a:stretch>
          </p:blipFill>
          <p:spPr bwMode="auto">
            <a:xfrm>
              <a:off x="2286000" y="33147000"/>
              <a:ext cx="9472613" cy="1911350"/>
            </a:xfrm>
            <a:prstGeom prst="rect">
              <a:avLst/>
            </a:prstGeom>
            <a:noFill/>
            <a:ln w="9525">
              <a:noFill/>
              <a:miter lim="800000"/>
              <a:headEnd/>
              <a:tailEnd/>
            </a:ln>
          </p:spPr>
        </p:pic>
        <p:sp>
          <p:nvSpPr>
            <p:cNvPr id="15439" name="Rounded Rectangle 18"/>
            <p:cNvSpPr>
              <a:spLocks noChangeArrowheads="1"/>
            </p:cNvSpPr>
            <p:nvPr/>
          </p:nvSpPr>
          <p:spPr bwMode="auto">
            <a:xfrm>
              <a:off x="2057400" y="32689800"/>
              <a:ext cx="10668000" cy="2514600"/>
            </a:xfrm>
            <a:prstGeom prst="roundRect">
              <a:avLst>
                <a:gd name="adj" fmla="val 16667"/>
              </a:avLst>
            </a:prstGeom>
            <a:solidFill>
              <a:srgbClr val="8C8ECA">
                <a:alpha val="16078"/>
              </a:srgbClr>
            </a:solidFill>
            <a:ln w="9525">
              <a:solidFill>
                <a:schemeClr val="tx1"/>
              </a:solidFill>
              <a:round/>
              <a:headEnd/>
              <a:tailEnd/>
            </a:ln>
          </p:spPr>
          <p:txBody>
            <a:bodyPr/>
            <a:lstStyle/>
            <a:p>
              <a:endParaRPr lang="es-ES_tradnl"/>
            </a:p>
          </p:txBody>
        </p:sp>
      </p:grpSp>
      <p:sp>
        <p:nvSpPr>
          <p:cNvPr id="15440" name="TextBox 82"/>
          <p:cNvSpPr txBox="1">
            <a:spLocks noChangeArrowheads="1"/>
          </p:cNvSpPr>
          <p:nvPr/>
        </p:nvSpPr>
        <p:spPr bwMode="auto">
          <a:xfrm>
            <a:off x="12801600" y="26822400"/>
            <a:ext cx="6019800" cy="584200"/>
          </a:xfrm>
          <a:prstGeom prst="rect">
            <a:avLst/>
          </a:prstGeom>
          <a:noFill/>
          <a:ln w="9525">
            <a:noFill/>
            <a:miter lim="800000"/>
            <a:headEnd/>
            <a:tailEnd/>
          </a:ln>
        </p:spPr>
        <p:txBody>
          <a:bodyPr>
            <a:spAutoFit/>
          </a:bodyPr>
          <a:lstStyle/>
          <a:p>
            <a:r>
              <a:rPr lang="es-ES_tradnl" sz="3200" b="1" i="1" dirty="0"/>
              <a:t>Cyclization:</a:t>
            </a:r>
          </a:p>
        </p:txBody>
      </p:sp>
      <p:sp>
        <p:nvSpPr>
          <p:cNvPr id="15441" name="TextBox 84"/>
          <p:cNvSpPr txBox="1">
            <a:spLocks noChangeArrowheads="1"/>
          </p:cNvSpPr>
          <p:nvPr/>
        </p:nvSpPr>
        <p:spPr bwMode="auto">
          <a:xfrm>
            <a:off x="13258800" y="17526000"/>
            <a:ext cx="8077200" cy="584775"/>
          </a:xfrm>
          <a:prstGeom prst="rect">
            <a:avLst/>
          </a:prstGeom>
          <a:noFill/>
          <a:ln w="9525">
            <a:noFill/>
            <a:miter lim="800000"/>
            <a:headEnd/>
            <a:tailEnd/>
          </a:ln>
        </p:spPr>
        <p:txBody>
          <a:bodyPr>
            <a:spAutoFit/>
          </a:bodyPr>
          <a:lstStyle/>
          <a:p>
            <a:r>
              <a:rPr lang="en-US" sz="3200" b="1" i="1" dirty="0" smtClean="0"/>
              <a:t>Proposed Mechanism</a:t>
            </a:r>
            <a:endParaRPr lang="es-ES_tradnl" sz="2800" i="1" dirty="0"/>
          </a:p>
        </p:txBody>
      </p:sp>
      <p:graphicFrame>
        <p:nvGraphicFramePr>
          <p:cNvPr id="88" name="Table 87"/>
          <p:cNvGraphicFramePr>
            <a:graphicFrameLocks noGrp="1"/>
          </p:cNvGraphicFramePr>
          <p:nvPr>
            <p:extLst>
              <p:ext uri="{D42A27DB-BD31-4B8C-83A1-F6EECF244321}">
                <p14:modId xmlns:p14="http://schemas.microsoft.com/office/powerpoint/2010/main" val="1765709167"/>
              </p:ext>
            </p:extLst>
          </p:nvPr>
        </p:nvGraphicFramePr>
        <p:xfrm>
          <a:off x="13258800" y="30403800"/>
          <a:ext cx="10286998" cy="5486400"/>
        </p:xfrm>
        <a:graphic>
          <a:graphicData uri="http://schemas.openxmlformats.org/drawingml/2006/table">
            <a:tbl>
              <a:tblPr/>
              <a:tblGrid>
                <a:gridCol w="1600200"/>
                <a:gridCol w="1546515"/>
                <a:gridCol w="1730085"/>
                <a:gridCol w="1600200"/>
                <a:gridCol w="914399"/>
                <a:gridCol w="1127149"/>
                <a:gridCol w="1768450"/>
              </a:tblGrid>
              <a:tr h="633611">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smtClean="0">
                          <a:ln>
                            <a:noFill/>
                          </a:ln>
                          <a:solidFill>
                            <a:srgbClr val="FFFFFF"/>
                          </a:solidFill>
                          <a:effectLst/>
                          <a:latin typeface="Times New Roman" pitchFamily="18" charset="0"/>
                          <a:ea typeface="ＭＳ Ｐゴシック" pitchFamily="34" charset="-128"/>
                        </a:rPr>
                        <a:t>Base </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smtClean="0">
                          <a:ln>
                            <a:noFill/>
                          </a:ln>
                          <a:solidFill>
                            <a:srgbClr val="FFFFFF"/>
                          </a:solidFill>
                          <a:effectLst/>
                          <a:latin typeface="Times New Roman" pitchFamily="18" charset="0"/>
                          <a:ea typeface="ＭＳ Ｐゴシック" pitchFamily="34" charset="-128"/>
                        </a:rPr>
                        <a:t>Electrophile</a:t>
                      </a:r>
                    </a:p>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1" i="0" u="none" strike="noStrike" cap="none" normalizeH="0" baseline="0" dirty="0" smtClean="0">
                        <a:ln>
                          <a:noFill/>
                        </a:ln>
                        <a:solidFill>
                          <a:srgbClr val="FFFFFF"/>
                        </a:solidFill>
                        <a:effectLst/>
                        <a:latin typeface="Times New Roman" pitchFamily="18" charset="0"/>
                        <a:ea typeface="ＭＳ Ｐゴシック" pitchFamily="34" charset="-128"/>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smtClean="0">
                          <a:ln>
                            <a:noFill/>
                          </a:ln>
                          <a:solidFill>
                            <a:srgbClr val="FFFFFF"/>
                          </a:solidFill>
                          <a:effectLst/>
                          <a:latin typeface="Times New Roman" pitchFamily="18" charset="0"/>
                          <a:ea typeface="ＭＳ Ｐゴシック" pitchFamily="34" charset="-128"/>
                        </a:rPr>
                        <a:t>Solvent </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smtClean="0">
                          <a:ln>
                            <a:noFill/>
                          </a:ln>
                          <a:solidFill>
                            <a:srgbClr val="FFFFFF"/>
                          </a:solidFill>
                          <a:effectLst/>
                          <a:latin typeface="Times New Roman" pitchFamily="18" charset="0"/>
                          <a:ea typeface="ＭＳ Ｐゴシック" pitchFamily="34" charset="-128"/>
                        </a:rPr>
                        <a:t>Temperature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smtClean="0">
                          <a:ln>
                            <a:noFill/>
                          </a:ln>
                          <a:solidFill>
                            <a:srgbClr val="FFFFFF"/>
                          </a:solidFill>
                          <a:effectLst/>
                          <a:latin typeface="Times New Roman" pitchFamily="18" charset="0"/>
                          <a:ea typeface="ＭＳ Ｐゴシック" pitchFamily="34" charset="-128"/>
                        </a:rPr>
                        <a:t>Time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smtClean="0">
                          <a:ln>
                            <a:noFill/>
                          </a:ln>
                          <a:solidFill>
                            <a:srgbClr val="FFFFFF"/>
                          </a:solidFill>
                          <a:effectLst/>
                          <a:latin typeface="Times New Roman" pitchFamily="18" charset="0"/>
                          <a:ea typeface="ＭＳ Ｐゴシック" pitchFamily="34" charset="-128"/>
                        </a:rPr>
                        <a:t>Method</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1" i="0" u="none" strike="noStrike" cap="none" normalizeH="0" baseline="0" dirty="0" smtClean="0">
                          <a:ln>
                            <a:noFill/>
                          </a:ln>
                          <a:solidFill>
                            <a:srgbClr val="FFFFFF"/>
                          </a:solidFill>
                          <a:effectLst/>
                          <a:latin typeface="Times New Roman" pitchFamily="18" charset="0"/>
                          <a:ea typeface="ＭＳ Ｐゴシック" pitchFamily="34" charset="-128"/>
                        </a:rPr>
                        <a:t>Product </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38100" cap="flat" cmpd="sng" algn="ctr">
                      <a:solidFill>
                        <a:schemeClr val="bg1"/>
                      </a:solidFill>
                      <a:prstDash val="solid"/>
                      <a:round/>
                      <a:headEnd type="none" w="med" len="med"/>
                      <a:tailEnd type="none" w="med" len="med"/>
                    </a:lnB>
                    <a:lnTlToBr>
                      <a:noFill/>
                    </a:lnTlToBr>
                    <a:lnBlToTr>
                      <a:noFill/>
                    </a:lnBlToTr>
                    <a:solidFill>
                      <a:schemeClr val="accent1"/>
                    </a:solidFill>
                  </a:tcPr>
                </a:tc>
              </a:tr>
              <a:tr h="545710">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NH</a:t>
                      </a:r>
                      <a:r>
                        <a:rPr kumimoji="0" lang="en-US" sz="2000" b="0" i="0" u="none" strike="noStrike" cap="none" normalizeH="0" baseline="-25000" dirty="0" smtClean="0">
                          <a:ln>
                            <a:noFill/>
                          </a:ln>
                          <a:solidFill>
                            <a:srgbClr val="000000"/>
                          </a:solidFill>
                          <a:effectLst/>
                          <a:latin typeface="Times New Roman" pitchFamily="18" charset="0"/>
                          <a:ea typeface="ＭＳ Ｐゴシック" pitchFamily="34" charset="-128"/>
                        </a:rPr>
                        <a:t>4</a:t>
                      </a: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OAc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Benzyl-isatin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Xylenes</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smtClean="0">
                          <a:ln>
                            <a:noFill/>
                          </a:ln>
                          <a:solidFill>
                            <a:srgbClr val="000000"/>
                          </a:solidFill>
                          <a:effectLst/>
                          <a:latin typeface="Times New Roman" pitchFamily="18" charset="0"/>
                          <a:ea typeface="ＭＳ Ｐゴシック" pitchFamily="34" charset="-128"/>
                        </a:rPr>
                        <a:t>139ºC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smtClean="0">
                          <a:ln>
                            <a:noFill/>
                          </a:ln>
                          <a:solidFill>
                            <a:srgbClr val="000000"/>
                          </a:solidFill>
                          <a:effectLst/>
                          <a:latin typeface="Times New Roman" pitchFamily="18" charset="0"/>
                          <a:ea typeface="ＭＳ Ｐゴシック" pitchFamily="34" charset="-128"/>
                        </a:rPr>
                        <a:t>10h</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Reflux</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3b</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381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r>
              <a:tr h="615297">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NH</a:t>
                      </a:r>
                      <a:r>
                        <a:rPr kumimoji="0" lang="en-US" sz="2000" b="0" i="0" u="none" strike="noStrike" cap="none" normalizeH="0" baseline="-25000" dirty="0" smtClean="0">
                          <a:ln>
                            <a:noFill/>
                          </a:ln>
                          <a:solidFill>
                            <a:srgbClr val="000000"/>
                          </a:solidFill>
                          <a:effectLst/>
                          <a:latin typeface="Times New Roman" pitchFamily="18" charset="0"/>
                          <a:ea typeface="ＭＳ Ｐゴシック" pitchFamily="34" charset="-128"/>
                        </a:rPr>
                        <a:t>4</a:t>
                      </a: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Cl</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Benzyl-isatin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Xylenes</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139ºC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smtClean="0">
                          <a:ln>
                            <a:noFill/>
                          </a:ln>
                          <a:solidFill>
                            <a:srgbClr val="000000"/>
                          </a:solidFill>
                          <a:effectLst/>
                          <a:latin typeface="Times New Roman" pitchFamily="18" charset="0"/>
                          <a:ea typeface="ＭＳ Ｐゴシック" pitchFamily="34" charset="-128"/>
                        </a:rPr>
                        <a:t>10h</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Reflux</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No reaction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r>
              <a:tr h="615297">
                <a:tc>
                  <a:txBody>
                    <a:bodyPr/>
                    <a:lstStyle/>
                    <a:p>
                      <a:pPr marL="0" marR="0" lvl="0" indent="0" algn="l" defTabSz="457200" rtl="0" eaLnBrk="1" fontAlgn="base" latinLnBrk="0" hangingPunct="1">
                        <a:lnSpc>
                          <a:spcPct val="100000"/>
                        </a:lnSpc>
                        <a:spcBef>
                          <a:spcPct val="0"/>
                        </a:spcBef>
                        <a:spcAft>
                          <a:spcPct val="0"/>
                        </a:spcAft>
                        <a:buClrTx/>
                        <a:buSzTx/>
                        <a:buFontTx/>
                        <a:buNone/>
                        <a:tabLst/>
                        <a:defRPr/>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NH</a:t>
                      </a:r>
                      <a:r>
                        <a:rPr kumimoji="0" lang="en-US" sz="2000" b="0" i="0" u="none" strike="noStrike" cap="none" normalizeH="0" baseline="-25000" dirty="0" smtClean="0">
                          <a:ln>
                            <a:noFill/>
                          </a:ln>
                          <a:solidFill>
                            <a:srgbClr val="000000"/>
                          </a:solidFill>
                          <a:effectLst/>
                          <a:latin typeface="Times New Roman" pitchFamily="18" charset="0"/>
                          <a:ea typeface="ＭＳ Ｐゴシック" pitchFamily="34" charset="-128"/>
                        </a:rPr>
                        <a:t>4</a:t>
                      </a: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OAc</a:t>
                      </a:r>
                    </a:p>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smtClean="0">
                          <a:ln>
                            <a:noFill/>
                          </a:ln>
                          <a:solidFill>
                            <a:srgbClr val="000000"/>
                          </a:solidFill>
                          <a:effectLst/>
                          <a:latin typeface="Times New Roman" pitchFamily="18" charset="0"/>
                          <a:ea typeface="ＭＳ Ｐゴシック" pitchFamily="34" charset="-128"/>
                        </a:rPr>
                        <a:t>Benzyl-isatin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Xylenes</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150ºC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5h</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µwave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3b</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r>
              <a:tr h="615297">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NH</a:t>
                      </a:r>
                      <a:r>
                        <a:rPr kumimoji="0" lang="en-US" sz="2000" b="0" i="0" u="none" strike="noStrike" cap="none" normalizeH="0" baseline="-25000" dirty="0" smtClean="0">
                          <a:ln>
                            <a:noFill/>
                          </a:ln>
                          <a:solidFill>
                            <a:srgbClr val="000000"/>
                          </a:solidFill>
                          <a:effectLst/>
                          <a:latin typeface="Times New Roman" pitchFamily="18" charset="0"/>
                          <a:ea typeface="ＭＳ Ｐゴシック" pitchFamily="34" charset="-128"/>
                        </a:rPr>
                        <a:t>4</a:t>
                      </a: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OAc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Isatin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Xylenes</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150ºC</a:t>
                      </a:r>
                    </a:p>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5h</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µwave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3a</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r>
              <a:tr h="615297">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NH</a:t>
                      </a:r>
                      <a:r>
                        <a:rPr kumimoji="0" lang="en-US" sz="2000" b="0" i="0" u="none" strike="noStrike" cap="none" normalizeH="0" baseline="-25000" dirty="0" smtClean="0">
                          <a:ln>
                            <a:noFill/>
                          </a:ln>
                          <a:solidFill>
                            <a:srgbClr val="000000"/>
                          </a:solidFill>
                          <a:effectLst/>
                          <a:latin typeface="Times New Roman" pitchFamily="18" charset="0"/>
                          <a:ea typeface="ＭＳ Ｐゴシック" pitchFamily="34" charset="-128"/>
                        </a:rPr>
                        <a:t>4</a:t>
                      </a: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OAc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Benzyl-isatin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THF</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150ºC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7h</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µwave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No reaction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r>
              <a:tr h="615297">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NH</a:t>
                      </a:r>
                      <a:r>
                        <a:rPr kumimoji="0" lang="en-US" sz="2000" b="0" i="0" u="none" strike="noStrike" cap="none" normalizeH="0" baseline="-25000" dirty="0" smtClean="0">
                          <a:ln>
                            <a:noFill/>
                          </a:ln>
                          <a:solidFill>
                            <a:srgbClr val="000000"/>
                          </a:solidFill>
                          <a:effectLst/>
                          <a:latin typeface="Times New Roman" pitchFamily="18" charset="0"/>
                          <a:ea typeface="ＭＳ Ｐゴシック" pitchFamily="34" charset="-128"/>
                        </a:rPr>
                        <a:t>4</a:t>
                      </a: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OAc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Benzyl-isatin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DCE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150ºC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7h</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µwave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No reaction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r>
              <a:tr h="615297">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NH</a:t>
                      </a:r>
                      <a:r>
                        <a:rPr kumimoji="0" lang="en-US" sz="2000" b="0" i="0" u="none" strike="noStrike" cap="none" normalizeH="0" baseline="-25000" dirty="0" smtClean="0">
                          <a:ln>
                            <a:noFill/>
                          </a:ln>
                          <a:solidFill>
                            <a:srgbClr val="000000"/>
                          </a:solidFill>
                          <a:effectLst/>
                          <a:latin typeface="Times New Roman" pitchFamily="18" charset="0"/>
                          <a:ea typeface="ＭＳ Ｐゴシック" pitchFamily="34" charset="-128"/>
                        </a:rPr>
                        <a:t>4</a:t>
                      </a: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OAc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Benzyl-isatin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Toluene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150-165ºC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7h</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µwave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3b</a:t>
                      </a:r>
                    </a:p>
                    <a:p>
                      <a:pPr marL="0" marR="0" lvl="0" indent="0" algn="l" defTabSz="457200" rtl="0" eaLnBrk="1" fontAlgn="base" latinLnBrk="0" hangingPunct="1">
                        <a:lnSpc>
                          <a:spcPct val="100000"/>
                        </a:lnSpc>
                        <a:spcBef>
                          <a:spcPct val="0"/>
                        </a:spcBef>
                        <a:spcAft>
                          <a:spcPct val="0"/>
                        </a:spcAft>
                        <a:buClrTx/>
                        <a:buSzTx/>
                        <a:buFontTx/>
                        <a:buNone/>
                        <a:tabLst/>
                      </a:pPr>
                      <a:endPar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endParaRP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r>
              <a:tr h="615297">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NH</a:t>
                      </a:r>
                      <a:r>
                        <a:rPr kumimoji="0" lang="en-US" sz="2000" b="0" i="0" u="none" strike="noStrike" cap="none" normalizeH="0" baseline="-25000" dirty="0" smtClean="0">
                          <a:ln>
                            <a:noFill/>
                          </a:ln>
                          <a:solidFill>
                            <a:srgbClr val="000000"/>
                          </a:solidFill>
                          <a:effectLst/>
                          <a:latin typeface="Times New Roman" pitchFamily="18" charset="0"/>
                          <a:ea typeface="ＭＳ Ｐゴシック" pitchFamily="34" charset="-128"/>
                        </a:rPr>
                        <a:t>4</a:t>
                      </a: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OAc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Benzyl-isatin</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Chlorobenzene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150-165ºC</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7h</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µwave</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c>
                  <a:txBody>
                    <a:bodyPr/>
                    <a:lstStyle/>
                    <a:p>
                      <a:pPr marL="0" marR="0" lvl="0" indent="0" algn="l" defTabSz="457200" rtl="0" eaLnBrk="1" fontAlgn="base" latinLnBrk="0" hangingPunct="1">
                        <a:lnSpc>
                          <a:spcPct val="100000"/>
                        </a:lnSpc>
                        <a:spcBef>
                          <a:spcPct val="0"/>
                        </a:spcBef>
                        <a:spcAft>
                          <a:spcPct val="0"/>
                        </a:spcAft>
                        <a:buClrTx/>
                        <a:buSzTx/>
                        <a:buFontTx/>
                        <a:buNone/>
                        <a:tabLst/>
                      </a:pPr>
                      <a:r>
                        <a:rPr kumimoji="0" lang="en-US" sz="2000" b="0" i="0" u="none" strike="noStrike" cap="none" normalizeH="0" baseline="0" dirty="0" smtClean="0">
                          <a:ln>
                            <a:noFill/>
                          </a:ln>
                          <a:solidFill>
                            <a:srgbClr val="000000"/>
                          </a:solidFill>
                          <a:effectLst/>
                          <a:latin typeface="Times New Roman" pitchFamily="18" charset="0"/>
                          <a:ea typeface="ＭＳ Ｐゴシック" pitchFamily="34" charset="-128"/>
                        </a:rPr>
                        <a:t>3b</a:t>
                      </a:r>
                    </a:p>
                  </a:txBody>
                  <a:tcPr marL="68580" marR="68580" marT="0" marB="0" horzOverflow="overflow">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lnTlToBr>
                      <a:noFill/>
                    </a:lnTlToBr>
                    <a:lnBlToTr>
                      <a:noFill/>
                    </a:lnBlToTr>
                    <a:solidFill>
                      <a:srgbClr val="E7F4F5"/>
                    </a:solidFill>
                  </a:tcPr>
                </a:tc>
              </a:tr>
            </a:tbl>
          </a:graphicData>
        </a:graphic>
      </p:graphicFrame>
      <p:sp>
        <p:nvSpPr>
          <p:cNvPr id="15486" name="TextBox 88"/>
          <p:cNvSpPr txBox="1">
            <a:spLocks noChangeArrowheads="1"/>
          </p:cNvSpPr>
          <p:nvPr/>
        </p:nvSpPr>
        <p:spPr bwMode="auto">
          <a:xfrm>
            <a:off x="18973800" y="25755600"/>
            <a:ext cx="184150" cy="1524000"/>
          </a:xfrm>
          <a:prstGeom prst="rect">
            <a:avLst/>
          </a:prstGeom>
          <a:noFill/>
          <a:ln w="9525">
            <a:noFill/>
            <a:miter lim="800000"/>
            <a:headEnd/>
            <a:tailEnd/>
          </a:ln>
        </p:spPr>
        <p:txBody>
          <a:bodyPr wrap="none">
            <a:spAutoFit/>
          </a:bodyPr>
          <a:lstStyle/>
          <a:p>
            <a:endParaRPr lang="es-ES_tradnl"/>
          </a:p>
        </p:txBody>
      </p:sp>
      <p:sp>
        <p:nvSpPr>
          <p:cNvPr id="92" name="Text Box 26"/>
          <p:cNvSpPr txBox="1">
            <a:spLocks noChangeArrowheads="1"/>
          </p:cNvSpPr>
          <p:nvPr/>
        </p:nvSpPr>
        <p:spPr bwMode="auto">
          <a:xfrm>
            <a:off x="24536400" y="9067800"/>
            <a:ext cx="11734800" cy="646113"/>
          </a:xfrm>
          <a:prstGeom prst="rect">
            <a:avLst/>
          </a:prstGeom>
          <a:solidFill>
            <a:schemeClr val="accent2">
              <a:lumMod val="75000"/>
            </a:schemeClr>
          </a:solidFill>
          <a:ln w="9525">
            <a:noFill/>
            <a:miter lim="800000"/>
            <a:headEnd/>
            <a:tailEnd/>
          </a:ln>
        </p:spPr>
        <p:txBody>
          <a:bodyPr>
            <a:spAutoFit/>
          </a:bodyPr>
          <a:lstStyle>
            <a:lvl1pPr>
              <a:defRPr sz="2400">
                <a:solidFill>
                  <a:schemeClr val="tx1"/>
                </a:solidFill>
                <a:latin typeface="Arial" charset="0"/>
                <a:ea typeface="ＭＳ Ｐゴシック" charset="0"/>
                <a:cs typeface="ＭＳ Ｐゴシック" charset="0"/>
              </a:defRPr>
            </a:lvl1pPr>
            <a:lvl2pPr marL="37931725" indent="-37474525">
              <a:defRPr sz="24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400">
                <a:solidFill>
                  <a:schemeClr val="tx1"/>
                </a:solidFill>
                <a:latin typeface="Arial" charset="0"/>
                <a:ea typeface="ＭＳ Ｐゴシック" charset="0"/>
              </a:defRPr>
            </a:lvl4pPr>
            <a:lvl5pPr>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defRPr/>
            </a:pPr>
            <a:r>
              <a:rPr lang="en-US" sz="3600" b="1" dirty="0" smtClean="0">
                <a:solidFill>
                  <a:schemeClr val="bg1"/>
                </a:solidFill>
              </a:rPr>
              <a:t>Characterization</a:t>
            </a:r>
          </a:p>
        </p:txBody>
      </p:sp>
      <p:grpSp>
        <p:nvGrpSpPr>
          <p:cNvPr id="65" name="Group 64"/>
          <p:cNvGrpSpPr/>
          <p:nvPr/>
        </p:nvGrpSpPr>
        <p:grpSpPr>
          <a:xfrm>
            <a:off x="25603200" y="10744200"/>
            <a:ext cx="9982200" cy="5486400"/>
            <a:chOff x="25222200" y="17678400"/>
            <a:chExt cx="9982200" cy="5486400"/>
          </a:xfrm>
        </p:grpSpPr>
        <p:pic>
          <p:nvPicPr>
            <p:cNvPr id="15490" name="Picture 45"/>
            <p:cNvPicPr>
              <a:picLocks noChangeAspect="1" noChangeArrowheads="1"/>
            </p:cNvPicPr>
            <p:nvPr/>
          </p:nvPicPr>
          <p:blipFill>
            <a:blip r:embed="rId5"/>
            <a:srcRect l="8356" t="8174"/>
            <a:stretch>
              <a:fillRect/>
            </a:stretch>
          </p:blipFill>
          <p:spPr bwMode="auto">
            <a:xfrm>
              <a:off x="25222200" y="17678400"/>
              <a:ext cx="9982200" cy="5486400"/>
            </a:xfrm>
            <a:prstGeom prst="rect">
              <a:avLst/>
            </a:prstGeom>
            <a:noFill/>
            <a:ln w="9525">
              <a:noFill/>
              <a:miter lim="800000"/>
              <a:headEnd/>
              <a:tailEnd/>
            </a:ln>
          </p:spPr>
        </p:pic>
        <p:pic>
          <p:nvPicPr>
            <p:cNvPr id="15491" name="Picture 17"/>
            <p:cNvPicPr>
              <a:picLocks noChangeAspect="1"/>
            </p:cNvPicPr>
            <p:nvPr/>
          </p:nvPicPr>
          <p:blipFill>
            <a:blip r:embed="rId6"/>
            <a:srcRect l="19312" t="9525" r="30882" b="15646"/>
            <a:stretch>
              <a:fillRect/>
            </a:stretch>
          </p:blipFill>
          <p:spPr bwMode="auto">
            <a:xfrm>
              <a:off x="30099000" y="18008600"/>
              <a:ext cx="1946275" cy="2184400"/>
            </a:xfrm>
            <a:prstGeom prst="rect">
              <a:avLst/>
            </a:prstGeom>
            <a:noFill/>
            <a:ln w="9525">
              <a:noFill/>
              <a:miter lim="800000"/>
              <a:headEnd/>
              <a:tailEnd/>
            </a:ln>
          </p:spPr>
        </p:pic>
        <p:pic>
          <p:nvPicPr>
            <p:cNvPr id="15492" name="Picture 8"/>
            <p:cNvPicPr>
              <a:picLocks noChangeAspect="1"/>
            </p:cNvPicPr>
            <p:nvPr/>
          </p:nvPicPr>
          <p:blipFill>
            <a:blip r:embed="rId7"/>
            <a:srcRect/>
            <a:stretch>
              <a:fillRect/>
            </a:stretch>
          </p:blipFill>
          <p:spPr bwMode="auto">
            <a:xfrm>
              <a:off x="25298400" y="17907000"/>
              <a:ext cx="2703513" cy="2438400"/>
            </a:xfrm>
            <a:prstGeom prst="rect">
              <a:avLst/>
            </a:prstGeom>
            <a:noFill/>
            <a:ln w="9525">
              <a:noFill/>
              <a:miter lim="800000"/>
              <a:headEnd/>
              <a:tailEnd/>
            </a:ln>
          </p:spPr>
        </p:pic>
        <p:sp>
          <p:nvSpPr>
            <p:cNvPr id="15493" name="TextBox 10"/>
            <p:cNvSpPr txBox="1">
              <a:spLocks noChangeArrowheads="1"/>
            </p:cNvSpPr>
            <p:nvPr/>
          </p:nvSpPr>
          <p:spPr bwMode="auto">
            <a:xfrm>
              <a:off x="34137600" y="21412200"/>
              <a:ext cx="369888" cy="400050"/>
            </a:xfrm>
            <a:prstGeom prst="rect">
              <a:avLst/>
            </a:prstGeom>
            <a:noFill/>
            <a:ln w="9525">
              <a:noFill/>
              <a:miter lim="800000"/>
              <a:headEnd/>
              <a:tailEnd/>
            </a:ln>
          </p:spPr>
          <p:txBody>
            <a:bodyPr wrap="none">
              <a:spAutoFit/>
            </a:bodyPr>
            <a:lstStyle/>
            <a:p>
              <a:r>
                <a:rPr lang="en-US" sz="2000">
                  <a:solidFill>
                    <a:srgbClr val="0000FF"/>
                  </a:solidFill>
                </a:rPr>
                <a:t>C</a:t>
              </a:r>
            </a:p>
          </p:txBody>
        </p:sp>
        <p:sp>
          <p:nvSpPr>
            <p:cNvPr id="15494" name="TextBox 49"/>
            <p:cNvSpPr txBox="1">
              <a:spLocks noChangeArrowheads="1"/>
            </p:cNvSpPr>
            <p:nvPr/>
          </p:nvSpPr>
          <p:spPr bwMode="auto">
            <a:xfrm>
              <a:off x="33756600" y="21259800"/>
              <a:ext cx="355600" cy="400050"/>
            </a:xfrm>
            <a:prstGeom prst="rect">
              <a:avLst/>
            </a:prstGeom>
            <a:noFill/>
            <a:ln w="9525">
              <a:noFill/>
              <a:miter lim="800000"/>
              <a:headEnd/>
              <a:tailEnd/>
            </a:ln>
          </p:spPr>
          <p:txBody>
            <a:bodyPr wrap="none">
              <a:spAutoFit/>
            </a:bodyPr>
            <a:lstStyle/>
            <a:p>
              <a:r>
                <a:rPr lang="en-US" sz="2000">
                  <a:solidFill>
                    <a:srgbClr val="00DB00"/>
                  </a:solidFill>
                </a:rPr>
                <a:t>B</a:t>
              </a:r>
            </a:p>
          </p:txBody>
        </p:sp>
        <p:sp>
          <p:nvSpPr>
            <p:cNvPr id="15495" name="TextBox 50"/>
            <p:cNvSpPr txBox="1">
              <a:spLocks noChangeArrowheads="1"/>
            </p:cNvSpPr>
            <p:nvPr/>
          </p:nvSpPr>
          <p:spPr bwMode="auto">
            <a:xfrm>
              <a:off x="30327600" y="21412200"/>
              <a:ext cx="376238" cy="400050"/>
            </a:xfrm>
            <a:prstGeom prst="rect">
              <a:avLst/>
            </a:prstGeom>
            <a:noFill/>
            <a:ln w="9525">
              <a:noFill/>
              <a:miter lim="800000"/>
              <a:headEnd/>
              <a:tailEnd/>
            </a:ln>
          </p:spPr>
          <p:txBody>
            <a:bodyPr wrap="none">
              <a:spAutoFit/>
            </a:bodyPr>
            <a:lstStyle/>
            <a:p>
              <a:r>
                <a:rPr lang="en-US" sz="2000">
                  <a:solidFill>
                    <a:srgbClr val="FF0000"/>
                  </a:solidFill>
                </a:rPr>
                <a:t>A</a:t>
              </a:r>
            </a:p>
          </p:txBody>
        </p:sp>
        <p:sp>
          <p:nvSpPr>
            <p:cNvPr id="15496" name="TextBox 51"/>
            <p:cNvSpPr txBox="1">
              <a:spLocks noChangeArrowheads="1"/>
            </p:cNvSpPr>
            <p:nvPr/>
          </p:nvSpPr>
          <p:spPr bwMode="auto">
            <a:xfrm>
              <a:off x="25450800" y="21640800"/>
              <a:ext cx="555625" cy="400050"/>
            </a:xfrm>
            <a:prstGeom prst="rect">
              <a:avLst/>
            </a:prstGeom>
            <a:noFill/>
            <a:ln w="9525">
              <a:noFill/>
              <a:miter lim="800000"/>
              <a:headEnd/>
              <a:tailEnd/>
            </a:ln>
          </p:spPr>
          <p:txBody>
            <a:bodyPr wrap="none">
              <a:spAutoFit/>
            </a:bodyPr>
            <a:lstStyle/>
            <a:p>
              <a:r>
                <a:rPr lang="en-US" sz="2000"/>
                <a:t>NH</a:t>
              </a:r>
            </a:p>
          </p:txBody>
        </p:sp>
        <p:sp>
          <p:nvSpPr>
            <p:cNvPr id="15497" name="TextBox 52"/>
            <p:cNvSpPr txBox="1">
              <a:spLocks noChangeArrowheads="1"/>
            </p:cNvSpPr>
            <p:nvPr/>
          </p:nvSpPr>
          <p:spPr bwMode="auto">
            <a:xfrm>
              <a:off x="26136600" y="21717000"/>
              <a:ext cx="555625" cy="400050"/>
            </a:xfrm>
            <a:prstGeom prst="rect">
              <a:avLst/>
            </a:prstGeom>
            <a:noFill/>
            <a:ln w="9525">
              <a:noFill/>
              <a:miter lim="800000"/>
              <a:headEnd/>
              <a:tailEnd/>
            </a:ln>
          </p:spPr>
          <p:txBody>
            <a:bodyPr wrap="none">
              <a:spAutoFit/>
            </a:bodyPr>
            <a:lstStyle/>
            <a:p>
              <a:r>
                <a:rPr lang="en-US" sz="2000"/>
                <a:t>NH</a:t>
              </a:r>
            </a:p>
          </p:txBody>
        </p:sp>
      </p:grpSp>
      <p:sp>
        <p:nvSpPr>
          <p:cNvPr id="110" name="Text Box 67"/>
          <p:cNvSpPr txBox="1">
            <a:spLocks noChangeArrowheads="1"/>
          </p:cNvSpPr>
          <p:nvPr/>
        </p:nvSpPr>
        <p:spPr bwMode="auto">
          <a:xfrm>
            <a:off x="24536400" y="23545800"/>
            <a:ext cx="11887200" cy="677863"/>
          </a:xfrm>
          <a:prstGeom prst="rect">
            <a:avLst/>
          </a:prstGeom>
          <a:solidFill>
            <a:schemeClr val="accent2">
              <a:lumMod val="75000"/>
            </a:schemeClr>
          </a:solidFill>
          <a:ln w="9525">
            <a:noFill/>
            <a:miter lim="800000"/>
            <a:headEnd/>
            <a:tailEnd/>
          </a:ln>
        </p:spPr>
        <p:txBody>
          <a:bodyPr>
            <a:spAutoFit/>
          </a:bodyPr>
          <a:lstStyle>
            <a:lvl1pPr eaLnBrk="0" hangingPunct="0">
              <a:defRPr sz="9300">
                <a:solidFill>
                  <a:schemeClr val="tx1"/>
                </a:solidFill>
                <a:latin typeface="Arial" charset="0"/>
                <a:ea typeface="ＭＳ Ｐゴシック" charset="0"/>
                <a:cs typeface="ＭＳ Ｐゴシック" charset="0"/>
              </a:defRPr>
            </a:lvl1pPr>
            <a:lvl2pPr marL="37931725" indent="-37474525" eaLnBrk="0" hangingPunct="0">
              <a:defRPr sz="9300">
                <a:solidFill>
                  <a:schemeClr val="tx1"/>
                </a:solidFill>
                <a:latin typeface="Arial" charset="0"/>
                <a:ea typeface="ＭＳ Ｐゴシック" charset="0"/>
              </a:defRPr>
            </a:lvl2pPr>
            <a:lvl3pPr eaLnBrk="0" hangingPunct="0">
              <a:defRPr sz="9300">
                <a:solidFill>
                  <a:schemeClr val="tx1"/>
                </a:solidFill>
                <a:latin typeface="Arial" charset="0"/>
                <a:ea typeface="ＭＳ Ｐゴシック" charset="0"/>
              </a:defRPr>
            </a:lvl3pPr>
            <a:lvl4pPr eaLnBrk="0" hangingPunct="0">
              <a:defRPr sz="9300">
                <a:solidFill>
                  <a:schemeClr val="tx1"/>
                </a:solidFill>
                <a:latin typeface="Arial" charset="0"/>
                <a:ea typeface="ＭＳ Ｐゴシック" charset="0"/>
              </a:defRPr>
            </a:lvl4pPr>
            <a:lvl5pPr eaLnBrk="0" hangingPunct="0">
              <a:defRPr sz="9300">
                <a:solidFill>
                  <a:schemeClr val="tx1"/>
                </a:solidFill>
                <a:latin typeface="Arial" charset="0"/>
                <a:ea typeface="ＭＳ Ｐゴシック" charset="0"/>
              </a:defRPr>
            </a:lvl5pPr>
            <a:lvl6pPr marL="457200" eaLnBrk="0" fontAlgn="base" hangingPunct="0">
              <a:spcBef>
                <a:spcPct val="0"/>
              </a:spcBef>
              <a:spcAft>
                <a:spcPct val="0"/>
              </a:spcAft>
              <a:defRPr sz="9300">
                <a:solidFill>
                  <a:schemeClr val="tx1"/>
                </a:solidFill>
                <a:latin typeface="Arial" charset="0"/>
                <a:ea typeface="ＭＳ Ｐゴシック" charset="0"/>
              </a:defRPr>
            </a:lvl6pPr>
            <a:lvl7pPr marL="914400" eaLnBrk="0" fontAlgn="base" hangingPunct="0">
              <a:spcBef>
                <a:spcPct val="0"/>
              </a:spcBef>
              <a:spcAft>
                <a:spcPct val="0"/>
              </a:spcAft>
              <a:defRPr sz="9300">
                <a:solidFill>
                  <a:schemeClr val="tx1"/>
                </a:solidFill>
                <a:latin typeface="Arial" charset="0"/>
                <a:ea typeface="ＭＳ Ｐゴシック" charset="0"/>
              </a:defRPr>
            </a:lvl7pPr>
            <a:lvl8pPr marL="1371600" eaLnBrk="0" fontAlgn="base" hangingPunct="0">
              <a:spcBef>
                <a:spcPct val="0"/>
              </a:spcBef>
              <a:spcAft>
                <a:spcPct val="0"/>
              </a:spcAft>
              <a:defRPr sz="9300">
                <a:solidFill>
                  <a:schemeClr val="tx1"/>
                </a:solidFill>
                <a:latin typeface="Arial" charset="0"/>
                <a:ea typeface="ＭＳ Ｐゴシック" charset="0"/>
              </a:defRPr>
            </a:lvl8pPr>
            <a:lvl9pPr marL="1828800" eaLnBrk="0" fontAlgn="base" hangingPunct="0">
              <a:spcBef>
                <a:spcPct val="0"/>
              </a:spcBef>
              <a:spcAft>
                <a:spcPct val="0"/>
              </a:spcAft>
              <a:defRPr sz="9300">
                <a:solidFill>
                  <a:schemeClr val="tx1"/>
                </a:solidFill>
                <a:latin typeface="Arial" charset="0"/>
                <a:ea typeface="ＭＳ Ｐゴシック" charset="0"/>
              </a:defRPr>
            </a:lvl9pPr>
          </a:lstStyle>
          <a:p>
            <a:pPr algn="ctr" eaLnBrk="1" hangingPunct="1">
              <a:spcBef>
                <a:spcPct val="50000"/>
              </a:spcBef>
              <a:defRPr/>
            </a:pPr>
            <a:r>
              <a:rPr lang="en-US" sz="3800" b="1" smtClean="0">
                <a:solidFill>
                  <a:schemeClr val="bg1"/>
                </a:solidFill>
              </a:rPr>
              <a:t>Conclusions</a:t>
            </a:r>
            <a:endParaRPr lang="en-US" sz="3600" b="1" smtClean="0">
              <a:solidFill>
                <a:schemeClr val="bg1"/>
              </a:solidFill>
            </a:endParaRPr>
          </a:p>
        </p:txBody>
      </p:sp>
      <p:sp>
        <p:nvSpPr>
          <p:cNvPr id="15499" name="Text Box 68"/>
          <p:cNvSpPr txBox="1">
            <a:spLocks noChangeArrowheads="1"/>
          </p:cNvSpPr>
          <p:nvPr/>
        </p:nvSpPr>
        <p:spPr bwMode="auto">
          <a:xfrm>
            <a:off x="24688800" y="24307800"/>
            <a:ext cx="10744200" cy="2954655"/>
          </a:xfrm>
          <a:prstGeom prst="rect">
            <a:avLst/>
          </a:prstGeom>
          <a:noFill/>
          <a:ln w="9525">
            <a:noFill/>
            <a:miter lim="800000"/>
            <a:headEnd/>
            <a:tailEnd/>
          </a:ln>
        </p:spPr>
        <p:txBody>
          <a:bodyPr>
            <a:spAutoFit/>
          </a:bodyPr>
          <a:lstStyle/>
          <a:p>
            <a:pPr marL="457200" indent="-457200" algn="just">
              <a:buFont typeface="Arial" pitchFamily="34" charset="0"/>
              <a:buChar char="•"/>
            </a:pPr>
            <a:r>
              <a:rPr lang="en-US" sz="2000" dirty="0" smtClean="0">
                <a:solidFill>
                  <a:srgbClr val="000000"/>
                </a:solidFill>
              </a:rPr>
              <a:t>Formation of  the cyclization product is observed in reactions performed in high boiling solvents.</a:t>
            </a:r>
            <a:endParaRPr lang="en-US" sz="2000" dirty="0">
              <a:solidFill>
                <a:srgbClr val="000000"/>
              </a:solidFill>
            </a:endParaRPr>
          </a:p>
          <a:p>
            <a:pPr marL="457200" indent="-457200" algn="just">
              <a:buFont typeface="Arial" pitchFamily="34" charset="0"/>
              <a:buChar char="•"/>
            </a:pPr>
            <a:endParaRPr lang="en-US" sz="2000" dirty="0">
              <a:solidFill>
                <a:srgbClr val="000000"/>
              </a:solidFill>
            </a:endParaRPr>
          </a:p>
          <a:p>
            <a:pPr marL="457200" indent="-457200" algn="just">
              <a:buFont typeface="Arial" pitchFamily="34" charset="0"/>
              <a:buChar char="•"/>
            </a:pPr>
            <a:r>
              <a:rPr lang="en-US" sz="2000" dirty="0" smtClean="0">
                <a:solidFill>
                  <a:srgbClr val="000000"/>
                </a:solidFill>
              </a:rPr>
              <a:t>Our results suggest that we have successfully developed an alternative method for preparing the violacein scaffold in four synthetic steps. </a:t>
            </a:r>
            <a:endParaRPr lang="en-US" sz="2000" dirty="0">
              <a:solidFill>
                <a:srgbClr val="000000"/>
              </a:solidFill>
            </a:endParaRPr>
          </a:p>
          <a:p>
            <a:pPr marL="457200" indent="-457200" algn="just"/>
            <a:endParaRPr lang="en-US" sz="2000" dirty="0" smtClean="0">
              <a:solidFill>
                <a:srgbClr val="000000"/>
              </a:solidFill>
            </a:endParaRPr>
          </a:p>
          <a:p>
            <a:pPr marL="457200" indent="-457200" algn="just">
              <a:buFont typeface="Arial" pitchFamily="34" charset="0"/>
              <a:buChar char="•"/>
            </a:pPr>
            <a:r>
              <a:rPr lang="en-US" sz="2000" dirty="0" smtClean="0">
                <a:solidFill>
                  <a:srgbClr val="000000"/>
                </a:solidFill>
              </a:rPr>
              <a:t>Pyrrolidone cyclization  has been confirmed but a thorough characterization by NMR is desirable.</a:t>
            </a:r>
          </a:p>
          <a:p>
            <a:pPr marL="457200" indent="-457200" algn="just"/>
            <a:endParaRPr lang="en-US" sz="2600" dirty="0">
              <a:solidFill>
                <a:srgbClr val="000000"/>
              </a:solidFill>
            </a:endParaRPr>
          </a:p>
        </p:txBody>
      </p:sp>
      <p:sp>
        <p:nvSpPr>
          <p:cNvPr id="112" name="Text Box 29"/>
          <p:cNvSpPr txBox="1">
            <a:spLocks noChangeArrowheads="1"/>
          </p:cNvSpPr>
          <p:nvPr/>
        </p:nvSpPr>
        <p:spPr bwMode="auto">
          <a:xfrm>
            <a:off x="24536400" y="27051000"/>
            <a:ext cx="11890375" cy="677863"/>
          </a:xfrm>
          <a:prstGeom prst="rect">
            <a:avLst/>
          </a:prstGeom>
          <a:solidFill>
            <a:schemeClr val="accent2">
              <a:lumMod val="75000"/>
            </a:schemeClr>
          </a:solidFill>
          <a:ln w="9525">
            <a:noFill/>
            <a:miter lim="800000"/>
            <a:headEnd/>
            <a:tailEnd/>
          </a:ln>
        </p:spPr>
        <p:txBody>
          <a:bodyPr>
            <a:spAutoFit/>
          </a:bodyPr>
          <a:lstStyle>
            <a:lvl1pPr eaLnBrk="0" hangingPunct="0">
              <a:defRPr sz="9300">
                <a:solidFill>
                  <a:schemeClr val="tx1"/>
                </a:solidFill>
                <a:latin typeface="Arial" charset="0"/>
                <a:ea typeface="ＭＳ Ｐゴシック" charset="0"/>
                <a:cs typeface="ＭＳ Ｐゴシック" charset="0"/>
              </a:defRPr>
            </a:lvl1pPr>
            <a:lvl2pPr marL="37931725" indent="-37474525" eaLnBrk="0" hangingPunct="0">
              <a:defRPr sz="9300">
                <a:solidFill>
                  <a:schemeClr val="tx1"/>
                </a:solidFill>
                <a:latin typeface="Arial" charset="0"/>
                <a:ea typeface="ＭＳ Ｐゴシック" charset="0"/>
              </a:defRPr>
            </a:lvl2pPr>
            <a:lvl3pPr eaLnBrk="0" hangingPunct="0">
              <a:defRPr sz="9300">
                <a:solidFill>
                  <a:schemeClr val="tx1"/>
                </a:solidFill>
                <a:latin typeface="Arial" charset="0"/>
                <a:ea typeface="ＭＳ Ｐゴシック" charset="0"/>
              </a:defRPr>
            </a:lvl3pPr>
            <a:lvl4pPr eaLnBrk="0" hangingPunct="0">
              <a:defRPr sz="9300">
                <a:solidFill>
                  <a:schemeClr val="tx1"/>
                </a:solidFill>
                <a:latin typeface="Arial" charset="0"/>
                <a:ea typeface="ＭＳ Ｐゴシック" charset="0"/>
              </a:defRPr>
            </a:lvl4pPr>
            <a:lvl5pPr eaLnBrk="0" hangingPunct="0">
              <a:defRPr sz="9300">
                <a:solidFill>
                  <a:schemeClr val="tx1"/>
                </a:solidFill>
                <a:latin typeface="Arial" charset="0"/>
                <a:ea typeface="ＭＳ Ｐゴシック" charset="0"/>
              </a:defRPr>
            </a:lvl5pPr>
            <a:lvl6pPr marL="457200" eaLnBrk="0" fontAlgn="base" hangingPunct="0">
              <a:spcBef>
                <a:spcPct val="0"/>
              </a:spcBef>
              <a:spcAft>
                <a:spcPct val="0"/>
              </a:spcAft>
              <a:defRPr sz="9300">
                <a:solidFill>
                  <a:schemeClr val="tx1"/>
                </a:solidFill>
                <a:latin typeface="Arial" charset="0"/>
                <a:ea typeface="ＭＳ Ｐゴシック" charset="0"/>
              </a:defRPr>
            </a:lvl6pPr>
            <a:lvl7pPr marL="914400" eaLnBrk="0" fontAlgn="base" hangingPunct="0">
              <a:spcBef>
                <a:spcPct val="0"/>
              </a:spcBef>
              <a:spcAft>
                <a:spcPct val="0"/>
              </a:spcAft>
              <a:defRPr sz="9300">
                <a:solidFill>
                  <a:schemeClr val="tx1"/>
                </a:solidFill>
                <a:latin typeface="Arial" charset="0"/>
                <a:ea typeface="ＭＳ Ｐゴシック" charset="0"/>
              </a:defRPr>
            </a:lvl7pPr>
            <a:lvl8pPr marL="1371600" eaLnBrk="0" fontAlgn="base" hangingPunct="0">
              <a:spcBef>
                <a:spcPct val="0"/>
              </a:spcBef>
              <a:spcAft>
                <a:spcPct val="0"/>
              </a:spcAft>
              <a:defRPr sz="9300">
                <a:solidFill>
                  <a:schemeClr val="tx1"/>
                </a:solidFill>
                <a:latin typeface="Arial" charset="0"/>
                <a:ea typeface="ＭＳ Ｐゴシック" charset="0"/>
              </a:defRPr>
            </a:lvl8pPr>
            <a:lvl9pPr marL="1828800" eaLnBrk="0" fontAlgn="base" hangingPunct="0">
              <a:spcBef>
                <a:spcPct val="0"/>
              </a:spcBef>
              <a:spcAft>
                <a:spcPct val="0"/>
              </a:spcAft>
              <a:defRPr sz="9300">
                <a:solidFill>
                  <a:schemeClr val="tx1"/>
                </a:solidFill>
                <a:latin typeface="Arial" charset="0"/>
                <a:ea typeface="ＭＳ Ｐゴシック" charset="0"/>
              </a:defRPr>
            </a:lvl9pPr>
          </a:lstStyle>
          <a:p>
            <a:pPr algn="ctr" eaLnBrk="1" hangingPunct="1">
              <a:spcBef>
                <a:spcPct val="50000"/>
              </a:spcBef>
              <a:defRPr/>
            </a:pPr>
            <a:r>
              <a:rPr lang="en-US" sz="3800" b="1" smtClean="0">
                <a:solidFill>
                  <a:schemeClr val="bg1"/>
                </a:solidFill>
              </a:rPr>
              <a:t>Future Work</a:t>
            </a:r>
            <a:endParaRPr lang="en-US" sz="3600" b="1" smtClean="0">
              <a:solidFill>
                <a:schemeClr val="bg1"/>
              </a:solidFill>
            </a:endParaRPr>
          </a:p>
        </p:txBody>
      </p:sp>
      <p:sp>
        <p:nvSpPr>
          <p:cNvPr id="15501" name="Text Box 68"/>
          <p:cNvSpPr txBox="1">
            <a:spLocks noChangeArrowheads="1"/>
          </p:cNvSpPr>
          <p:nvPr/>
        </p:nvSpPr>
        <p:spPr bwMode="auto">
          <a:xfrm>
            <a:off x="24765000" y="28041600"/>
            <a:ext cx="10668000" cy="1938992"/>
          </a:xfrm>
          <a:prstGeom prst="rect">
            <a:avLst/>
          </a:prstGeom>
          <a:noFill/>
          <a:ln w="9525">
            <a:noFill/>
            <a:miter lim="800000"/>
            <a:headEnd/>
            <a:tailEnd/>
          </a:ln>
        </p:spPr>
        <p:txBody>
          <a:bodyPr>
            <a:spAutoFit/>
          </a:bodyPr>
          <a:lstStyle/>
          <a:p>
            <a:pPr marL="457200" indent="-457200" algn="just"/>
            <a:endParaRPr lang="en-US" sz="2000" dirty="0">
              <a:solidFill>
                <a:srgbClr val="000000"/>
              </a:solidFill>
            </a:endParaRPr>
          </a:p>
          <a:p>
            <a:pPr marL="457200" indent="-457200" algn="just">
              <a:buFont typeface="Arial" pitchFamily="34" charset="0"/>
              <a:buChar char="•"/>
            </a:pPr>
            <a:r>
              <a:rPr lang="en-US" sz="2000" dirty="0" smtClean="0">
                <a:solidFill>
                  <a:srgbClr val="000000"/>
                </a:solidFill>
              </a:rPr>
              <a:t>We are currently optimizing the purification of the final product of cyclization and will then proceed with debenzylation to obtain deoxylviolacein. </a:t>
            </a:r>
            <a:endParaRPr lang="en-US" sz="2000" dirty="0">
              <a:solidFill>
                <a:srgbClr val="000000"/>
              </a:solidFill>
            </a:endParaRPr>
          </a:p>
          <a:p>
            <a:pPr marL="457200" indent="-457200" algn="just">
              <a:buFont typeface="Arial" pitchFamily="34" charset="0"/>
              <a:buChar char="•"/>
            </a:pPr>
            <a:endParaRPr lang="en-US" sz="2000" dirty="0">
              <a:solidFill>
                <a:srgbClr val="000000"/>
              </a:solidFill>
            </a:endParaRPr>
          </a:p>
          <a:p>
            <a:pPr marL="457200" indent="-457200" algn="just">
              <a:buFont typeface="Arial" pitchFamily="34" charset="0"/>
              <a:buChar char="•"/>
            </a:pPr>
            <a:r>
              <a:rPr lang="en-US" sz="2000" dirty="0">
                <a:solidFill>
                  <a:srgbClr val="000000"/>
                </a:solidFill>
              </a:rPr>
              <a:t>Expansion of the use of variably substituted indoles could easily lead to the preparation of a library of violacein </a:t>
            </a:r>
            <a:r>
              <a:rPr lang="en-US" sz="2000" dirty="0" smtClean="0">
                <a:solidFill>
                  <a:srgbClr val="000000"/>
                </a:solidFill>
              </a:rPr>
              <a:t>analogs.</a:t>
            </a:r>
            <a:endParaRPr lang="en-US" sz="2000" dirty="0">
              <a:solidFill>
                <a:srgbClr val="000000"/>
              </a:solidFill>
            </a:endParaRPr>
          </a:p>
        </p:txBody>
      </p:sp>
      <p:sp>
        <p:nvSpPr>
          <p:cNvPr id="114" name="Text Box 29"/>
          <p:cNvSpPr txBox="1">
            <a:spLocks noChangeArrowheads="1"/>
          </p:cNvSpPr>
          <p:nvPr/>
        </p:nvSpPr>
        <p:spPr bwMode="auto">
          <a:xfrm>
            <a:off x="24536400" y="30632400"/>
            <a:ext cx="11887200" cy="677863"/>
          </a:xfrm>
          <a:prstGeom prst="rect">
            <a:avLst/>
          </a:prstGeom>
          <a:solidFill>
            <a:schemeClr val="accent2">
              <a:lumMod val="75000"/>
            </a:schemeClr>
          </a:solidFill>
          <a:ln w="9525">
            <a:noFill/>
            <a:miter lim="800000"/>
            <a:headEnd/>
            <a:tailEnd/>
          </a:ln>
        </p:spPr>
        <p:txBody>
          <a:bodyPr>
            <a:spAutoFit/>
          </a:bodyPr>
          <a:lstStyle>
            <a:lvl1pPr eaLnBrk="0" hangingPunct="0">
              <a:defRPr sz="9300">
                <a:solidFill>
                  <a:schemeClr val="tx1"/>
                </a:solidFill>
                <a:latin typeface="Arial" charset="0"/>
                <a:ea typeface="ＭＳ Ｐゴシック" charset="0"/>
                <a:cs typeface="ＭＳ Ｐゴシック" charset="0"/>
              </a:defRPr>
            </a:lvl1pPr>
            <a:lvl2pPr marL="37931725" indent="-37474525" eaLnBrk="0" hangingPunct="0">
              <a:defRPr sz="9300">
                <a:solidFill>
                  <a:schemeClr val="tx1"/>
                </a:solidFill>
                <a:latin typeface="Arial" charset="0"/>
                <a:ea typeface="ＭＳ Ｐゴシック" charset="0"/>
              </a:defRPr>
            </a:lvl2pPr>
            <a:lvl3pPr eaLnBrk="0" hangingPunct="0">
              <a:defRPr sz="9300">
                <a:solidFill>
                  <a:schemeClr val="tx1"/>
                </a:solidFill>
                <a:latin typeface="Arial" charset="0"/>
                <a:ea typeface="ＭＳ Ｐゴシック" charset="0"/>
              </a:defRPr>
            </a:lvl3pPr>
            <a:lvl4pPr eaLnBrk="0" hangingPunct="0">
              <a:defRPr sz="9300">
                <a:solidFill>
                  <a:schemeClr val="tx1"/>
                </a:solidFill>
                <a:latin typeface="Arial" charset="0"/>
                <a:ea typeface="ＭＳ Ｐゴシック" charset="0"/>
              </a:defRPr>
            </a:lvl4pPr>
            <a:lvl5pPr eaLnBrk="0" hangingPunct="0">
              <a:defRPr sz="9300">
                <a:solidFill>
                  <a:schemeClr val="tx1"/>
                </a:solidFill>
                <a:latin typeface="Arial" charset="0"/>
                <a:ea typeface="ＭＳ Ｐゴシック" charset="0"/>
              </a:defRPr>
            </a:lvl5pPr>
            <a:lvl6pPr marL="457200" eaLnBrk="0" fontAlgn="base" hangingPunct="0">
              <a:spcBef>
                <a:spcPct val="0"/>
              </a:spcBef>
              <a:spcAft>
                <a:spcPct val="0"/>
              </a:spcAft>
              <a:defRPr sz="9300">
                <a:solidFill>
                  <a:schemeClr val="tx1"/>
                </a:solidFill>
                <a:latin typeface="Arial" charset="0"/>
                <a:ea typeface="ＭＳ Ｐゴシック" charset="0"/>
              </a:defRPr>
            </a:lvl6pPr>
            <a:lvl7pPr marL="914400" eaLnBrk="0" fontAlgn="base" hangingPunct="0">
              <a:spcBef>
                <a:spcPct val="0"/>
              </a:spcBef>
              <a:spcAft>
                <a:spcPct val="0"/>
              </a:spcAft>
              <a:defRPr sz="9300">
                <a:solidFill>
                  <a:schemeClr val="tx1"/>
                </a:solidFill>
                <a:latin typeface="Arial" charset="0"/>
                <a:ea typeface="ＭＳ Ｐゴシック" charset="0"/>
              </a:defRPr>
            </a:lvl7pPr>
            <a:lvl8pPr marL="1371600" eaLnBrk="0" fontAlgn="base" hangingPunct="0">
              <a:spcBef>
                <a:spcPct val="0"/>
              </a:spcBef>
              <a:spcAft>
                <a:spcPct val="0"/>
              </a:spcAft>
              <a:defRPr sz="9300">
                <a:solidFill>
                  <a:schemeClr val="tx1"/>
                </a:solidFill>
                <a:latin typeface="Arial" charset="0"/>
                <a:ea typeface="ＭＳ Ｐゴシック" charset="0"/>
              </a:defRPr>
            </a:lvl8pPr>
            <a:lvl9pPr marL="1828800" eaLnBrk="0" fontAlgn="base" hangingPunct="0">
              <a:spcBef>
                <a:spcPct val="0"/>
              </a:spcBef>
              <a:spcAft>
                <a:spcPct val="0"/>
              </a:spcAft>
              <a:defRPr sz="9300">
                <a:solidFill>
                  <a:schemeClr val="tx1"/>
                </a:solidFill>
                <a:latin typeface="Arial" charset="0"/>
                <a:ea typeface="ＭＳ Ｐゴシック" charset="0"/>
              </a:defRPr>
            </a:lvl9pPr>
          </a:lstStyle>
          <a:p>
            <a:pPr algn="ctr" eaLnBrk="1" hangingPunct="1">
              <a:spcBef>
                <a:spcPct val="50000"/>
              </a:spcBef>
              <a:defRPr/>
            </a:pPr>
            <a:r>
              <a:rPr lang="en-US" sz="3800" b="1" smtClean="0">
                <a:solidFill>
                  <a:schemeClr val="bg1"/>
                </a:solidFill>
              </a:rPr>
              <a:t>Acknowledgements</a:t>
            </a:r>
            <a:endParaRPr lang="en-US" sz="3600" b="1" smtClean="0">
              <a:solidFill>
                <a:schemeClr val="bg1"/>
              </a:solidFill>
            </a:endParaRPr>
          </a:p>
        </p:txBody>
      </p:sp>
      <p:pic>
        <p:nvPicPr>
          <p:cNvPr id="15504" name="Picture 59" descr="Picture 1"/>
          <p:cNvPicPr>
            <a:picLocks noChangeAspect="1" noChangeArrowheads="1"/>
          </p:cNvPicPr>
          <p:nvPr/>
        </p:nvPicPr>
        <p:blipFill>
          <a:blip r:embed="rId8">
            <a:clrChange>
              <a:clrFrom>
                <a:srgbClr val="FFFFFF"/>
              </a:clrFrom>
              <a:clrTo>
                <a:srgbClr val="FFFFFF">
                  <a:alpha val="0"/>
                </a:srgbClr>
              </a:clrTo>
            </a:clrChange>
          </a:blip>
          <a:srcRect/>
          <a:stretch>
            <a:fillRect/>
          </a:stretch>
        </p:blipFill>
        <p:spPr bwMode="auto">
          <a:xfrm>
            <a:off x="25603200" y="33299400"/>
            <a:ext cx="2590800" cy="1360941"/>
          </a:xfrm>
          <a:prstGeom prst="rect">
            <a:avLst/>
          </a:prstGeom>
          <a:noFill/>
          <a:ln w="9525">
            <a:noFill/>
            <a:miter lim="800000"/>
            <a:headEnd/>
            <a:tailEnd/>
          </a:ln>
        </p:spPr>
      </p:pic>
      <p:sp>
        <p:nvSpPr>
          <p:cNvPr id="15505" name="TextBox 90"/>
          <p:cNvSpPr txBox="1">
            <a:spLocks noChangeArrowheads="1"/>
          </p:cNvSpPr>
          <p:nvPr/>
        </p:nvSpPr>
        <p:spPr bwMode="auto">
          <a:xfrm>
            <a:off x="23926800" y="35052000"/>
            <a:ext cx="6248400" cy="1323975"/>
          </a:xfrm>
          <a:prstGeom prst="rect">
            <a:avLst/>
          </a:prstGeom>
          <a:noFill/>
          <a:ln w="9525">
            <a:noFill/>
            <a:miter lim="800000"/>
            <a:headEnd/>
            <a:tailEnd/>
          </a:ln>
        </p:spPr>
        <p:txBody>
          <a:bodyPr>
            <a:spAutoFit/>
          </a:bodyPr>
          <a:lstStyle/>
          <a:p>
            <a:pPr algn="ctr"/>
            <a:r>
              <a:rPr lang="en-US" sz="2000" b="1" i="1" dirty="0"/>
              <a:t>Contact information:</a:t>
            </a:r>
          </a:p>
          <a:p>
            <a:pPr algn="ctr"/>
            <a:r>
              <a:rPr lang="en-US" sz="2000" dirty="0"/>
              <a:t>Emily McLaughlin: </a:t>
            </a:r>
            <a:r>
              <a:rPr lang="en-US" sz="2000" dirty="0">
                <a:hlinkClick r:id="rId9"/>
              </a:rPr>
              <a:t>mclaughl@bard.edu</a:t>
            </a:r>
            <a:endParaRPr lang="en-US" sz="2000" dirty="0"/>
          </a:p>
          <a:p>
            <a:pPr algn="ctr"/>
            <a:r>
              <a:rPr lang="en-US" sz="2000" dirty="0" smtClean="0"/>
              <a:t>Thant Ko Ko:  </a:t>
            </a:r>
            <a:r>
              <a:rPr lang="en-US" sz="2000" dirty="0" smtClean="0">
                <a:hlinkClick r:id="rId10"/>
              </a:rPr>
              <a:t>tk3123@</a:t>
            </a:r>
            <a:r>
              <a:rPr lang="en-US" sz="2000" dirty="0">
                <a:hlinkClick r:id="rId10"/>
              </a:rPr>
              <a:t>bard.edu</a:t>
            </a:r>
            <a:endParaRPr lang="en-US" sz="2000" dirty="0"/>
          </a:p>
          <a:p>
            <a:pPr algn="ctr"/>
            <a:endParaRPr lang="en-US" sz="2000" dirty="0"/>
          </a:p>
        </p:txBody>
      </p:sp>
      <p:sp>
        <p:nvSpPr>
          <p:cNvPr id="15507" name="TextBox 18"/>
          <p:cNvSpPr txBox="1">
            <a:spLocks noChangeArrowheads="1"/>
          </p:cNvSpPr>
          <p:nvPr/>
        </p:nvSpPr>
        <p:spPr bwMode="auto">
          <a:xfrm>
            <a:off x="24612600" y="31851600"/>
            <a:ext cx="5453737" cy="1508105"/>
          </a:xfrm>
          <a:prstGeom prst="rect">
            <a:avLst/>
          </a:prstGeom>
          <a:noFill/>
          <a:ln w="9525">
            <a:noFill/>
            <a:miter lim="800000"/>
            <a:headEnd/>
            <a:tailEnd/>
          </a:ln>
        </p:spPr>
        <p:txBody>
          <a:bodyPr wrap="none">
            <a:spAutoFit/>
          </a:bodyPr>
          <a:lstStyle/>
          <a:p>
            <a:r>
              <a:rPr lang="en-US" sz="2400" b="1" i="1" u="sng" dirty="0"/>
              <a:t>Special thanks to</a:t>
            </a:r>
            <a:r>
              <a:rPr lang="en-US" sz="2400" b="1" i="1" dirty="0"/>
              <a:t>:</a:t>
            </a:r>
          </a:p>
          <a:p>
            <a:r>
              <a:rPr lang="en-US" sz="2400" b="1" i="1" dirty="0"/>
              <a:t>Alexandra Bettina, Bard College </a:t>
            </a:r>
            <a:r>
              <a:rPr lang="ja-JP" altLang="en-US" sz="2400" b="1" i="1"/>
              <a:t>’</a:t>
            </a:r>
            <a:r>
              <a:rPr lang="en-US" altLang="ja-JP" sz="2400" b="1" i="1" dirty="0" smtClean="0"/>
              <a:t>10</a:t>
            </a:r>
            <a:endParaRPr lang="en-US" sz="2400" b="1" i="1" dirty="0" smtClean="0"/>
          </a:p>
          <a:p>
            <a:r>
              <a:rPr lang="en-US" sz="2400" b="1" i="1" dirty="0" smtClean="0"/>
              <a:t>Joshua </a:t>
            </a:r>
            <a:r>
              <a:rPr lang="en-US" sz="2400" b="1" i="1" dirty="0"/>
              <a:t>Tanner, Bard College </a:t>
            </a:r>
            <a:r>
              <a:rPr lang="ja-JP" altLang="en-US" sz="2400" b="1" i="1"/>
              <a:t>‘</a:t>
            </a:r>
            <a:r>
              <a:rPr lang="en-US" altLang="ja-JP" sz="2400" b="1" i="1" dirty="0"/>
              <a:t>12</a:t>
            </a:r>
          </a:p>
          <a:p>
            <a:endParaRPr lang="en-US" sz="2000" dirty="0"/>
          </a:p>
        </p:txBody>
      </p:sp>
      <p:pic>
        <p:nvPicPr>
          <p:cNvPr id="15508" name="Picture 6" descr="Picture 2"/>
          <p:cNvPicPr>
            <a:picLocks noChangeAspect="1" noChangeArrowheads="1"/>
          </p:cNvPicPr>
          <p:nvPr/>
        </p:nvPicPr>
        <p:blipFill>
          <a:blip r:embed="rId11">
            <a:clrChange>
              <a:clrFrom>
                <a:srgbClr val="FFFFFF"/>
              </a:clrFrom>
              <a:clrTo>
                <a:srgbClr val="FFFFFF">
                  <a:alpha val="0"/>
                </a:srgbClr>
              </a:clrTo>
            </a:clrChange>
          </a:blip>
          <a:srcRect/>
          <a:stretch>
            <a:fillRect/>
          </a:stretch>
        </p:blipFill>
        <p:spPr bwMode="auto">
          <a:xfrm>
            <a:off x="1524000" y="1465262"/>
            <a:ext cx="3472117" cy="4325938"/>
          </a:xfrm>
          <a:prstGeom prst="rect">
            <a:avLst/>
          </a:prstGeom>
          <a:noFill/>
          <a:ln w="9525">
            <a:noFill/>
            <a:miter lim="800000"/>
            <a:headEnd/>
            <a:tailEnd/>
          </a:ln>
        </p:spPr>
      </p:pic>
      <p:sp>
        <p:nvSpPr>
          <p:cNvPr id="15509" name="TextBox 120"/>
          <p:cNvSpPr txBox="1">
            <a:spLocks noChangeArrowheads="1"/>
          </p:cNvSpPr>
          <p:nvPr/>
        </p:nvSpPr>
        <p:spPr bwMode="auto">
          <a:xfrm>
            <a:off x="19126200" y="17907000"/>
            <a:ext cx="184150" cy="1524000"/>
          </a:xfrm>
          <a:prstGeom prst="rect">
            <a:avLst/>
          </a:prstGeom>
          <a:noFill/>
          <a:ln w="9525">
            <a:noFill/>
            <a:miter lim="800000"/>
            <a:headEnd/>
            <a:tailEnd/>
          </a:ln>
        </p:spPr>
        <p:txBody>
          <a:bodyPr wrap="none">
            <a:spAutoFit/>
          </a:bodyPr>
          <a:lstStyle/>
          <a:p>
            <a:endParaRPr lang="es-ES_tradnl"/>
          </a:p>
        </p:txBody>
      </p:sp>
      <p:graphicFrame>
        <p:nvGraphicFramePr>
          <p:cNvPr id="1027" name="Object 3"/>
          <p:cNvGraphicFramePr>
            <a:graphicFrameLocks noChangeAspect="1"/>
          </p:cNvGraphicFramePr>
          <p:nvPr/>
        </p:nvGraphicFramePr>
        <p:xfrm>
          <a:off x="2444750" y="17422278"/>
          <a:ext cx="9518650" cy="6580722"/>
        </p:xfrm>
        <a:graphic>
          <a:graphicData uri="http://schemas.openxmlformats.org/presentationml/2006/ole">
            <mc:AlternateContent xmlns:mc="http://schemas.openxmlformats.org/markup-compatibility/2006">
              <mc:Choice xmlns:v="urn:schemas-microsoft-com:vml" Requires="v">
                <p:oleObj spid="_x0000_s1079" name="CS ChemDraw Drawing" r:id="rId12" imgW="6889431" imgH="4352139" progId="ChemDraw.Document.6.0">
                  <p:embed/>
                </p:oleObj>
              </mc:Choice>
              <mc:Fallback>
                <p:oleObj name="CS ChemDraw Drawing" r:id="rId12" imgW="6889431" imgH="4352139" progId="ChemDraw.Document.6.0">
                  <p:embed/>
                  <p:pic>
                    <p:nvPicPr>
                      <p:cNvPr id="0" name="Picture 47"/>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2444750" y="17422278"/>
                        <a:ext cx="9518650" cy="658072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7" dir="2700000" algn="ctr" rotWithShape="0">
                                <a:schemeClr val="bg2">
                                  <a:alpha val="74997"/>
                                </a:schemeClr>
                              </a:outerShdw>
                            </a:effectLst>
                          </a14:hiddenEffects>
                        </a:ext>
                      </a:extLst>
                    </p:spPr>
                  </p:pic>
                </p:oleObj>
              </mc:Fallback>
            </mc:AlternateContent>
          </a:graphicData>
        </a:graphic>
      </p:graphicFrame>
      <p:graphicFrame>
        <p:nvGraphicFramePr>
          <p:cNvPr id="1028" name="Object 4"/>
          <p:cNvGraphicFramePr>
            <a:graphicFrameLocks noChangeAspect="1"/>
          </p:cNvGraphicFramePr>
          <p:nvPr/>
        </p:nvGraphicFramePr>
        <p:xfrm>
          <a:off x="2876550" y="24533225"/>
          <a:ext cx="8572500" cy="4346575"/>
        </p:xfrm>
        <a:graphic>
          <a:graphicData uri="http://schemas.openxmlformats.org/presentationml/2006/ole">
            <mc:AlternateContent xmlns:mc="http://schemas.openxmlformats.org/markup-compatibility/2006">
              <mc:Choice xmlns:v="urn:schemas-microsoft-com:vml" Requires="v">
                <p:oleObj spid="_x0000_s1080" name="CS ChemDraw Drawing" r:id="rId14" imgW="6670239" imgH="3387396" progId="ChemDraw.Document.6.0">
                  <p:embed/>
                </p:oleObj>
              </mc:Choice>
              <mc:Fallback>
                <p:oleObj name="CS ChemDraw Drawing" r:id="rId14" imgW="6670239" imgH="3387396" progId="ChemDraw.Document.6.0">
                  <p:embed/>
                  <p:pic>
                    <p:nvPicPr>
                      <p:cNvPr id="0" name="Picture 48"/>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2876550" y="24533225"/>
                        <a:ext cx="8572500" cy="43465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7" dir="2700000" algn="ctr" rotWithShape="0">
                                <a:schemeClr val="bg2">
                                  <a:alpha val="74997"/>
                                </a:schemeClr>
                              </a:outerShdw>
                            </a:effectLst>
                          </a14:hiddenEffects>
                        </a:ext>
                      </a:extLst>
                    </p:spPr>
                  </p:pic>
                </p:oleObj>
              </mc:Fallback>
            </mc:AlternateContent>
          </a:graphicData>
        </a:graphic>
      </p:graphicFrame>
      <p:sp>
        <p:nvSpPr>
          <p:cNvPr id="67" name="TextBox 66"/>
          <p:cNvSpPr txBox="1"/>
          <p:nvPr/>
        </p:nvSpPr>
        <p:spPr>
          <a:xfrm>
            <a:off x="2057400" y="24003000"/>
            <a:ext cx="10210800" cy="461665"/>
          </a:xfrm>
          <a:prstGeom prst="rect">
            <a:avLst/>
          </a:prstGeom>
          <a:noFill/>
        </p:spPr>
        <p:txBody>
          <a:bodyPr wrap="square" rtlCol="0">
            <a:spAutoFit/>
          </a:bodyPr>
          <a:lstStyle/>
          <a:p>
            <a:r>
              <a:rPr lang="en-US" sz="2400" b="1" i="1" dirty="0" smtClean="0"/>
              <a:t>Proposed intramolecular 1,2 indole rearrangement mediated by VioE</a:t>
            </a:r>
            <a:endParaRPr lang="en-US" sz="2400" b="1" i="1" dirty="0"/>
          </a:p>
        </p:txBody>
      </p:sp>
      <p:graphicFrame>
        <p:nvGraphicFramePr>
          <p:cNvPr id="1029" name="Object 5"/>
          <p:cNvGraphicFramePr>
            <a:graphicFrameLocks noChangeAspect="1"/>
          </p:cNvGraphicFramePr>
          <p:nvPr/>
        </p:nvGraphicFramePr>
        <p:xfrm>
          <a:off x="13792200" y="27352625"/>
          <a:ext cx="8534400" cy="2762250"/>
        </p:xfrm>
        <a:graphic>
          <a:graphicData uri="http://schemas.openxmlformats.org/presentationml/2006/ole">
            <mc:AlternateContent xmlns:mc="http://schemas.openxmlformats.org/markup-compatibility/2006">
              <mc:Choice xmlns:v="urn:schemas-microsoft-com:vml" Requires="v">
                <p:oleObj spid="_x0000_s1081" name="CS ChemDraw Drawing" r:id="rId16" imgW="5172067" imgH="1674398" progId="ChemDraw.Document.6.0">
                  <p:embed/>
                </p:oleObj>
              </mc:Choice>
              <mc:Fallback>
                <p:oleObj name="CS ChemDraw Drawing" r:id="rId16" imgW="5172067" imgH="1674398" progId="ChemDraw.Document.6.0">
                  <p:embed/>
                  <p:pic>
                    <p:nvPicPr>
                      <p:cNvPr id="0" name="Picture 49"/>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13792200" y="27352625"/>
                        <a:ext cx="8534400" cy="276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7" dir="2700000" algn="ctr" rotWithShape="0">
                                <a:schemeClr val="bg2">
                                  <a:alpha val="74997"/>
                                </a:schemeClr>
                              </a:outerShdw>
                            </a:effectLst>
                          </a14:hiddenEffects>
                        </a:ext>
                      </a:extLst>
                    </p:spPr>
                  </p:pic>
                </p:oleObj>
              </mc:Fallback>
            </mc:AlternateContent>
          </a:graphicData>
        </a:graphic>
      </p:graphicFrame>
      <p:graphicFrame>
        <p:nvGraphicFramePr>
          <p:cNvPr id="1030" name="Object 6"/>
          <p:cNvGraphicFramePr>
            <a:graphicFrameLocks noChangeAspect="1"/>
          </p:cNvGraphicFramePr>
          <p:nvPr/>
        </p:nvGraphicFramePr>
        <p:xfrm>
          <a:off x="12998450" y="18207038"/>
          <a:ext cx="9971088" cy="8545512"/>
        </p:xfrm>
        <a:graphic>
          <a:graphicData uri="http://schemas.openxmlformats.org/presentationml/2006/ole">
            <mc:AlternateContent xmlns:mc="http://schemas.openxmlformats.org/markup-compatibility/2006">
              <mc:Choice xmlns:v="urn:schemas-microsoft-com:vml" Requires="v">
                <p:oleObj spid="_x0000_s1082" name="CS ChemDraw Drawing" r:id="rId18" imgW="6444568" imgH="5522571" progId="ChemDraw.Document.6.0">
                  <p:embed/>
                </p:oleObj>
              </mc:Choice>
              <mc:Fallback>
                <p:oleObj name="CS ChemDraw Drawing" r:id="rId18" imgW="6444568" imgH="5522571" progId="ChemDraw.Document.6.0">
                  <p:embed/>
                  <p:pic>
                    <p:nvPicPr>
                      <p:cNvPr id="0" name="Picture 50"/>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2998450" y="18207038"/>
                        <a:ext cx="9971088" cy="8545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7" dir="2700000" algn="ctr" rotWithShape="0">
                                <a:schemeClr val="bg2">
                                  <a:alpha val="74997"/>
                                </a:schemeClr>
                              </a:outerShdw>
                            </a:effectLst>
                          </a14:hiddenEffects>
                        </a:ext>
                      </a:extLst>
                    </p:spPr>
                  </p:pic>
                </p:oleObj>
              </mc:Fallback>
            </mc:AlternateContent>
          </a:graphicData>
        </a:graphic>
      </p:graphicFrame>
      <p:graphicFrame>
        <p:nvGraphicFramePr>
          <p:cNvPr id="1031" name="Object 7"/>
          <p:cNvGraphicFramePr>
            <a:graphicFrameLocks noChangeAspect="1"/>
          </p:cNvGraphicFramePr>
          <p:nvPr/>
        </p:nvGraphicFramePr>
        <p:xfrm>
          <a:off x="9556750" y="10046750"/>
          <a:ext cx="2559050" cy="2221450"/>
        </p:xfrm>
        <a:graphic>
          <a:graphicData uri="http://schemas.openxmlformats.org/presentationml/2006/ole">
            <mc:AlternateContent xmlns:mc="http://schemas.openxmlformats.org/markup-compatibility/2006">
              <mc:Choice xmlns:v="urn:schemas-microsoft-com:vml" Requires="v">
                <p:oleObj spid="_x0000_s1083" name="CS ChemDraw Drawing" r:id="rId20" imgW="2177343" imgH="1890885" progId="ChemDraw.Document.6.0">
                  <p:embed/>
                </p:oleObj>
              </mc:Choice>
              <mc:Fallback>
                <p:oleObj name="CS ChemDraw Drawing" r:id="rId20" imgW="2177343" imgH="1890885" progId="ChemDraw.Document.6.0">
                  <p:embed/>
                  <p:pic>
                    <p:nvPicPr>
                      <p:cNvPr id="0" name="Picture 51"/>
                      <p:cNvPicPr>
                        <a:picLocks noChangeAspect="1" noChangeArrowheads="1"/>
                      </p:cNvPicPr>
                      <p:nvPr/>
                    </p:nvPicPr>
                    <p:blipFill>
                      <a:blip r:embed="rId21">
                        <a:extLst>
                          <a:ext uri="{28A0092B-C50C-407E-A947-70E740481C1C}">
                            <a14:useLocalDpi xmlns:a14="http://schemas.microsoft.com/office/drawing/2010/main" val="0"/>
                          </a:ext>
                        </a:extLst>
                      </a:blip>
                      <a:srcRect/>
                      <a:stretch>
                        <a:fillRect/>
                      </a:stretch>
                    </p:blipFill>
                    <p:spPr bwMode="auto">
                      <a:xfrm>
                        <a:off x="9556750" y="10046750"/>
                        <a:ext cx="2559050" cy="2221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7" dir="2700000" algn="ctr" rotWithShape="0">
                                <a:schemeClr val="bg2">
                                  <a:alpha val="74997"/>
                                </a:schemeClr>
                              </a:outerShdw>
                            </a:effectLst>
                          </a14:hiddenEffects>
                        </a:ext>
                      </a:extLst>
                    </p:spPr>
                  </p:pic>
                </p:oleObj>
              </mc:Fallback>
            </mc:AlternateContent>
          </a:graphicData>
        </a:graphic>
      </p:graphicFrame>
      <p:sp>
        <p:nvSpPr>
          <p:cNvPr id="56" name="TextBox 55"/>
          <p:cNvSpPr txBox="1"/>
          <p:nvPr/>
        </p:nvSpPr>
        <p:spPr>
          <a:xfrm>
            <a:off x="2133600" y="9971544"/>
            <a:ext cx="7391400" cy="2677656"/>
          </a:xfrm>
          <a:prstGeom prst="rect">
            <a:avLst/>
          </a:prstGeom>
          <a:noFill/>
        </p:spPr>
        <p:txBody>
          <a:bodyPr wrap="square" rtlCol="0">
            <a:spAutoFit/>
          </a:bodyPr>
          <a:lstStyle/>
          <a:p>
            <a:pPr algn="just"/>
            <a:r>
              <a:rPr lang="en-US" sz="2400" dirty="0" smtClean="0"/>
              <a:t>Bacterial secondary metabolism produces characteristically diverse bioactive molecules through highly complex regulatory mechanisms. One class of secondary metabolites includes bacterial pigments, which give distinct color to bacterial colonies, and in many cases, contribute to disease pathogenicity by interfering with host immune system. Violacein is a</a:t>
            </a:r>
            <a:endParaRPr lang="en-US" sz="2400" dirty="0"/>
          </a:p>
        </p:txBody>
      </p:sp>
      <p:sp>
        <p:nvSpPr>
          <p:cNvPr id="57" name="TextBox 56"/>
          <p:cNvSpPr txBox="1"/>
          <p:nvPr/>
        </p:nvSpPr>
        <p:spPr>
          <a:xfrm>
            <a:off x="2133600" y="12521148"/>
            <a:ext cx="10134600" cy="3785652"/>
          </a:xfrm>
          <a:prstGeom prst="rect">
            <a:avLst/>
          </a:prstGeom>
          <a:noFill/>
        </p:spPr>
        <p:txBody>
          <a:bodyPr wrap="square" rtlCol="0">
            <a:spAutoFit/>
          </a:bodyPr>
          <a:lstStyle/>
          <a:p>
            <a:pPr algn="just"/>
            <a:r>
              <a:rPr lang="en-US" sz="2400" dirty="0" smtClean="0"/>
              <a:t>purple bacterial pigment produced by several strains of bacteria at high cell density likely as a cellular response to quorum sensing. Extensive research on violacein in the past decade has resulted in better understanding of genetic pathways involved in its biosynthesis and the discovery of its interesting biological activities. On the contrary, there have been only a few reports in the literature on chemical synthesis of violacein to date. In this project, we have successfully developed an efficient and concise synthetic scaffold for synthesizing violacein, and we are currently optimizing the solvent and temperature conditions while investigating the mechanistic details of this new methodology.</a:t>
            </a:r>
          </a:p>
        </p:txBody>
      </p:sp>
      <p:sp>
        <p:nvSpPr>
          <p:cNvPr id="58" name="Text Box 26"/>
          <p:cNvSpPr txBox="1">
            <a:spLocks noChangeArrowheads="1"/>
          </p:cNvSpPr>
          <p:nvPr/>
        </p:nvSpPr>
        <p:spPr bwMode="auto">
          <a:xfrm>
            <a:off x="1981200" y="28879800"/>
            <a:ext cx="10439400" cy="646113"/>
          </a:xfrm>
          <a:prstGeom prst="rect">
            <a:avLst/>
          </a:prstGeom>
          <a:solidFill>
            <a:schemeClr val="accent2">
              <a:lumMod val="75000"/>
            </a:schemeClr>
          </a:solidFill>
          <a:ln w="9525">
            <a:noFill/>
            <a:miter lim="800000"/>
            <a:headEnd/>
            <a:tailEnd/>
          </a:ln>
        </p:spPr>
        <p:txBody>
          <a:bodyPr wrap="square">
            <a:spAutoFit/>
          </a:bodyPr>
          <a:lstStyle>
            <a:lvl1pPr>
              <a:defRPr sz="2400">
                <a:solidFill>
                  <a:schemeClr val="tx1"/>
                </a:solidFill>
                <a:latin typeface="Arial" charset="0"/>
                <a:ea typeface="ＭＳ Ｐゴシック" charset="0"/>
                <a:cs typeface="ＭＳ Ｐゴシック" charset="0"/>
              </a:defRPr>
            </a:lvl1pPr>
            <a:lvl2pPr marL="37931725" indent="-37474525">
              <a:defRPr sz="2400">
                <a:solidFill>
                  <a:schemeClr val="tx1"/>
                </a:solidFill>
                <a:latin typeface="Arial" charset="0"/>
                <a:ea typeface="ＭＳ Ｐゴシック" charset="0"/>
              </a:defRPr>
            </a:lvl2pPr>
            <a:lvl3pPr>
              <a:defRPr sz="2400">
                <a:solidFill>
                  <a:schemeClr val="tx1"/>
                </a:solidFill>
                <a:latin typeface="Arial" charset="0"/>
                <a:ea typeface="ＭＳ Ｐゴシック" charset="0"/>
              </a:defRPr>
            </a:lvl3pPr>
            <a:lvl4pPr>
              <a:defRPr sz="2400">
                <a:solidFill>
                  <a:schemeClr val="tx1"/>
                </a:solidFill>
                <a:latin typeface="Arial" charset="0"/>
                <a:ea typeface="ＭＳ Ｐゴシック" charset="0"/>
              </a:defRPr>
            </a:lvl4pPr>
            <a:lvl5pPr>
              <a:defRPr sz="2400">
                <a:solidFill>
                  <a:schemeClr val="tx1"/>
                </a:solidFill>
                <a:latin typeface="Arial" charset="0"/>
                <a:ea typeface="ＭＳ Ｐゴシック" charset="0"/>
              </a:defRPr>
            </a:lvl5pPr>
            <a:lvl6pPr marL="457200" eaLnBrk="0" fontAlgn="base" hangingPunct="0">
              <a:spcBef>
                <a:spcPct val="0"/>
              </a:spcBef>
              <a:spcAft>
                <a:spcPct val="0"/>
              </a:spcAft>
              <a:defRPr sz="2400">
                <a:solidFill>
                  <a:schemeClr val="tx1"/>
                </a:solidFill>
                <a:latin typeface="Arial" charset="0"/>
                <a:ea typeface="ＭＳ Ｐゴシック" charset="0"/>
              </a:defRPr>
            </a:lvl6pPr>
            <a:lvl7pPr marL="914400" eaLnBrk="0" fontAlgn="base" hangingPunct="0">
              <a:spcBef>
                <a:spcPct val="0"/>
              </a:spcBef>
              <a:spcAft>
                <a:spcPct val="0"/>
              </a:spcAft>
              <a:defRPr sz="2400">
                <a:solidFill>
                  <a:schemeClr val="tx1"/>
                </a:solidFill>
                <a:latin typeface="Arial" charset="0"/>
                <a:ea typeface="ＭＳ Ｐゴシック" charset="0"/>
              </a:defRPr>
            </a:lvl7pPr>
            <a:lvl8pPr marL="1371600" eaLnBrk="0" fontAlgn="base" hangingPunct="0">
              <a:spcBef>
                <a:spcPct val="0"/>
              </a:spcBef>
              <a:spcAft>
                <a:spcPct val="0"/>
              </a:spcAft>
              <a:defRPr sz="2400">
                <a:solidFill>
                  <a:schemeClr val="tx1"/>
                </a:solidFill>
                <a:latin typeface="Arial" charset="0"/>
                <a:ea typeface="ＭＳ Ｐゴシック" charset="0"/>
              </a:defRPr>
            </a:lvl8pPr>
            <a:lvl9pPr marL="1828800" eaLnBrk="0" fontAlgn="base" hangingPunct="0">
              <a:spcBef>
                <a:spcPct val="0"/>
              </a:spcBef>
              <a:spcAft>
                <a:spcPct val="0"/>
              </a:spcAft>
              <a:defRPr sz="2400">
                <a:solidFill>
                  <a:schemeClr val="tx1"/>
                </a:solidFill>
                <a:latin typeface="Arial" charset="0"/>
                <a:ea typeface="ＭＳ Ｐゴシック" charset="0"/>
              </a:defRPr>
            </a:lvl9pPr>
          </a:lstStyle>
          <a:p>
            <a:pPr algn="ctr">
              <a:spcBef>
                <a:spcPct val="50000"/>
              </a:spcBef>
              <a:defRPr/>
            </a:pPr>
            <a:r>
              <a:rPr lang="en-US" sz="3600" b="1" dirty="0" smtClean="0">
                <a:solidFill>
                  <a:schemeClr val="bg1"/>
                </a:solidFill>
              </a:rPr>
              <a:t>Synthetic Methodology</a:t>
            </a:r>
          </a:p>
        </p:txBody>
      </p:sp>
      <p:pic>
        <p:nvPicPr>
          <p:cNvPr id="60" name="Picture 8"/>
          <p:cNvPicPr>
            <a:picLocks noChangeAspect="1"/>
          </p:cNvPicPr>
          <p:nvPr/>
        </p:nvPicPr>
        <p:blipFill>
          <a:blip r:embed="rId22"/>
          <a:srcRect/>
          <a:stretch>
            <a:fillRect/>
          </a:stretch>
        </p:blipFill>
        <p:spPr bwMode="auto">
          <a:xfrm>
            <a:off x="2866197" y="29718000"/>
            <a:ext cx="8563803" cy="1965382"/>
          </a:xfrm>
          <a:prstGeom prst="rect">
            <a:avLst/>
          </a:prstGeom>
          <a:noFill/>
          <a:ln w="9525">
            <a:noFill/>
            <a:miter lim="800000"/>
            <a:headEnd/>
            <a:tailEnd/>
          </a:ln>
        </p:spPr>
      </p:pic>
      <p:pic>
        <p:nvPicPr>
          <p:cNvPr id="63" name="Picture 62" descr="TK_SP_7_416.bmp.jpg"/>
          <p:cNvPicPr>
            <a:picLocks noChangeAspect="1"/>
          </p:cNvPicPr>
          <p:nvPr/>
        </p:nvPicPr>
        <p:blipFill>
          <a:blip r:embed="rId23"/>
          <a:stretch>
            <a:fillRect/>
          </a:stretch>
        </p:blipFill>
        <p:spPr>
          <a:xfrm>
            <a:off x="24841200" y="16611600"/>
            <a:ext cx="11106150" cy="6451240"/>
          </a:xfrm>
          <a:prstGeom prst="rect">
            <a:avLst/>
          </a:prstGeom>
        </p:spPr>
      </p:pic>
      <p:graphicFrame>
        <p:nvGraphicFramePr>
          <p:cNvPr id="1033" name="Object 9"/>
          <p:cNvGraphicFramePr>
            <a:graphicFrameLocks noChangeAspect="1"/>
          </p:cNvGraphicFramePr>
          <p:nvPr/>
        </p:nvGraphicFramePr>
        <p:xfrm>
          <a:off x="33832800" y="19050000"/>
          <a:ext cx="1524001" cy="1956557"/>
        </p:xfrm>
        <a:graphic>
          <a:graphicData uri="http://schemas.openxmlformats.org/presentationml/2006/ole">
            <mc:AlternateContent xmlns:mc="http://schemas.openxmlformats.org/markup-compatibility/2006">
              <mc:Choice xmlns:v="urn:schemas-microsoft-com:vml" Requires="v">
                <p:oleObj spid="_x0000_s1084" name="CS ChemDraw Drawing" r:id="rId24" imgW="1442834" imgH="1852824" progId="ChemDraw.Document.6.0">
                  <p:embed/>
                </p:oleObj>
              </mc:Choice>
              <mc:Fallback>
                <p:oleObj name="CS ChemDraw Drawing" r:id="rId24" imgW="1442834" imgH="1852824" progId="ChemDraw.Document.6.0">
                  <p:embed/>
                  <p:pic>
                    <p:nvPicPr>
                      <p:cNvPr id="0" name="Picture 52"/>
                      <p:cNvPicPr>
                        <a:picLocks noChangeAspect="1" noChangeArrowheads="1"/>
                      </p:cNvPicPr>
                      <p:nvPr/>
                    </p:nvPicPr>
                    <p:blipFill>
                      <a:blip r:embed="rId25">
                        <a:extLst>
                          <a:ext uri="{28A0092B-C50C-407E-A947-70E740481C1C}">
                            <a14:useLocalDpi xmlns:a14="http://schemas.microsoft.com/office/drawing/2010/main" val="0"/>
                          </a:ext>
                        </a:extLst>
                      </a:blip>
                      <a:srcRect/>
                      <a:stretch>
                        <a:fillRect/>
                      </a:stretch>
                    </p:blipFill>
                    <p:spPr bwMode="auto">
                      <a:xfrm>
                        <a:off x="33832800" y="19050000"/>
                        <a:ext cx="1524001" cy="195655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7" dir="2700000" algn="ctr" rotWithShape="0">
                                <a:schemeClr val="bg2">
                                  <a:alpha val="74997"/>
                                </a:schemeClr>
                              </a:outerShdw>
                            </a:effectLst>
                          </a14:hiddenEffects>
                        </a:ext>
                      </a:extLst>
                    </p:spPr>
                  </p:pic>
                </p:oleObj>
              </mc:Fallback>
            </mc:AlternateContent>
          </a:graphicData>
        </a:graphic>
      </p:graphicFrame>
      <p:grpSp>
        <p:nvGrpSpPr>
          <p:cNvPr id="64" name="Group 63"/>
          <p:cNvGrpSpPr/>
          <p:nvPr/>
        </p:nvGrpSpPr>
        <p:grpSpPr>
          <a:xfrm>
            <a:off x="13106400" y="10058400"/>
            <a:ext cx="10896600" cy="6477000"/>
            <a:chOff x="13030200" y="10058400"/>
            <a:chExt cx="10896600" cy="6477000"/>
          </a:xfrm>
        </p:grpSpPr>
        <p:grpSp>
          <p:nvGrpSpPr>
            <p:cNvPr id="62" name="Group 61"/>
            <p:cNvGrpSpPr/>
            <p:nvPr/>
          </p:nvGrpSpPr>
          <p:grpSpPr>
            <a:xfrm>
              <a:off x="13030200" y="10058400"/>
              <a:ext cx="10896600" cy="6477000"/>
              <a:chOff x="13030200" y="10058400"/>
              <a:chExt cx="10896600" cy="6477000"/>
            </a:xfrm>
          </p:grpSpPr>
          <p:sp>
            <p:nvSpPr>
              <p:cNvPr id="15373" name="TextBox 71"/>
              <p:cNvSpPr txBox="1">
                <a:spLocks noChangeArrowheads="1"/>
              </p:cNvSpPr>
              <p:nvPr/>
            </p:nvSpPr>
            <p:spPr bwMode="auto">
              <a:xfrm>
                <a:off x="14097000" y="15697200"/>
                <a:ext cx="7162800" cy="523875"/>
              </a:xfrm>
              <a:prstGeom prst="rect">
                <a:avLst/>
              </a:prstGeom>
              <a:noFill/>
              <a:ln w="9525">
                <a:noFill/>
                <a:miter lim="800000"/>
                <a:headEnd/>
                <a:tailEnd/>
              </a:ln>
            </p:spPr>
            <p:txBody>
              <a:bodyPr>
                <a:spAutoFit/>
              </a:bodyPr>
              <a:lstStyle/>
              <a:p>
                <a:endParaRPr lang="es-ES_tradnl" sz="2800" b="1" i="1"/>
              </a:p>
            </p:txBody>
          </p:sp>
          <p:sp>
            <p:nvSpPr>
              <p:cNvPr id="53" name="Rectangle 52"/>
              <p:cNvSpPr>
                <a:spLocks noChangeArrowheads="1"/>
              </p:cNvSpPr>
              <p:nvPr/>
            </p:nvSpPr>
            <p:spPr bwMode="auto">
              <a:xfrm>
                <a:off x="13030200" y="10058400"/>
                <a:ext cx="10896600" cy="6477000"/>
              </a:xfrm>
              <a:prstGeom prst="rect">
                <a:avLst/>
              </a:prstGeom>
              <a:noFill/>
              <a:ln w="9525">
                <a:solidFill>
                  <a:srgbClr val="595959"/>
                </a:solidFill>
                <a:round/>
                <a:headEnd/>
                <a:tailEnd/>
              </a:ln>
              <a:effectLst>
                <a:outerShdw dist="38100" dir="18900000" algn="bl" rotWithShape="0">
                  <a:srgbClr val="808080">
                    <a:alpha val="39999"/>
                  </a:srgbClr>
                </a:outerShdw>
              </a:effectLst>
            </p:spPr>
            <p:txBody>
              <a:bodyPr/>
              <a:lstStyle/>
              <a:p>
                <a:pPr>
                  <a:defRPr/>
                </a:pPr>
                <a:endParaRPr lang="en-US" dirty="0">
                  <a:latin typeface="Arial" pitchFamily="-106" charset="0"/>
                  <a:ea typeface="ＭＳ Ｐゴシック" pitchFamily="-106" charset="-128"/>
                  <a:cs typeface="ＭＳ Ｐゴシック" pitchFamily="-106" charset="-128"/>
                </a:endParaRPr>
              </a:p>
            </p:txBody>
          </p:sp>
        </p:grpSp>
        <p:graphicFrame>
          <p:nvGraphicFramePr>
            <p:cNvPr id="1034" name="Object 10"/>
            <p:cNvGraphicFramePr>
              <a:graphicFrameLocks noChangeAspect="1"/>
            </p:cNvGraphicFramePr>
            <p:nvPr/>
          </p:nvGraphicFramePr>
          <p:xfrm>
            <a:off x="13792200" y="10287000"/>
            <a:ext cx="9601200" cy="6130916"/>
          </p:xfrm>
          <a:graphic>
            <a:graphicData uri="http://schemas.openxmlformats.org/presentationml/2006/ole">
              <mc:AlternateContent xmlns:mc="http://schemas.openxmlformats.org/markup-compatibility/2006">
                <mc:Choice xmlns:v="urn:schemas-microsoft-com:vml" Requires="v">
                  <p:oleObj spid="_x0000_s1085" name="CS ChemDraw Drawing" r:id="rId26" imgW="6381942" imgH="4074917" progId="ChemDraw.Document.6.0">
                    <p:embed/>
                  </p:oleObj>
                </mc:Choice>
                <mc:Fallback>
                  <p:oleObj name="CS ChemDraw Drawing" r:id="rId26" imgW="6381942" imgH="4074917" progId="ChemDraw.Document.6.0">
                    <p:embed/>
                    <p:pic>
                      <p:nvPicPr>
                        <p:cNvPr id="0" name="Picture 53"/>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13792200" y="10287000"/>
                          <a:ext cx="9601200" cy="613091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7" dir="2700000" algn="ctr" rotWithShape="0">
                                  <a:schemeClr val="bg2">
                                    <a:alpha val="74997"/>
                                  </a:schemeClr>
                                </a:outerShdw>
                              </a:effectLst>
                            </a14:hiddenEffects>
                          </a:ext>
                        </a:extLst>
                      </p:spPr>
                    </p:pic>
                  </p:oleObj>
                </mc:Fallback>
              </mc:AlternateContent>
            </a:graphicData>
          </a:graphic>
        </p:graphicFrame>
      </p:grpSp>
      <p:sp>
        <p:nvSpPr>
          <p:cNvPr id="70" name="TextBox 69"/>
          <p:cNvSpPr txBox="1"/>
          <p:nvPr/>
        </p:nvSpPr>
        <p:spPr>
          <a:xfrm>
            <a:off x="3048000" y="28343423"/>
            <a:ext cx="4592924" cy="307777"/>
          </a:xfrm>
          <a:prstGeom prst="rect">
            <a:avLst/>
          </a:prstGeom>
          <a:noFill/>
        </p:spPr>
        <p:txBody>
          <a:bodyPr wrap="none" rtlCol="0">
            <a:spAutoFit/>
          </a:bodyPr>
          <a:lstStyle/>
          <a:p>
            <a:r>
              <a:rPr lang="en-US" sz="1400" dirty="0" smtClean="0"/>
              <a:t>Ryan, K.S; Drennan, C.L. </a:t>
            </a:r>
            <a:r>
              <a:rPr lang="en-US" sz="1400" i="1" dirty="0" smtClean="0"/>
              <a:t>Chem Bio </a:t>
            </a:r>
            <a:r>
              <a:rPr lang="en-US" sz="1400" b="1" dirty="0" smtClean="0"/>
              <a:t>2009</a:t>
            </a:r>
            <a:r>
              <a:rPr lang="en-US" sz="1400" dirty="0" smtClean="0"/>
              <a:t>, 16, 351-364.</a:t>
            </a:r>
            <a:endParaRPr lang="en-US" sz="1400" dirty="0"/>
          </a:p>
        </p:txBody>
      </p:sp>
      <p:pic>
        <p:nvPicPr>
          <p:cNvPr id="69" name="Picture 6" descr="Picture 2"/>
          <p:cNvPicPr>
            <a:picLocks noChangeAspect="1" noChangeArrowheads="1"/>
          </p:cNvPicPr>
          <p:nvPr/>
        </p:nvPicPr>
        <p:blipFill>
          <a:blip r:embed="rId11">
            <a:clrChange>
              <a:clrFrom>
                <a:srgbClr val="FFFFFF"/>
              </a:clrFrom>
              <a:clrTo>
                <a:srgbClr val="FFFFFF">
                  <a:alpha val="0"/>
                </a:srgbClr>
              </a:clrTo>
            </a:clrChange>
          </a:blip>
          <a:srcRect/>
          <a:stretch>
            <a:fillRect/>
          </a:stretch>
        </p:blipFill>
        <p:spPr bwMode="auto">
          <a:xfrm>
            <a:off x="33637283" y="1447800"/>
            <a:ext cx="3472117" cy="4325938"/>
          </a:xfrm>
          <a:prstGeom prst="rect">
            <a:avLst/>
          </a:prstGeom>
          <a:noFill/>
          <a:ln w="9525">
            <a:noFill/>
            <a:miter lim="800000"/>
            <a:headEnd/>
            <a:tailEnd/>
          </a:ln>
        </p:spPr>
      </p:pic>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702175" rtl="0" eaLnBrk="1" fontAlgn="base" latinLnBrk="0" hangingPunct="1">
          <a:lnSpc>
            <a:spcPct val="100000"/>
          </a:lnSpc>
          <a:spcBef>
            <a:spcPct val="0"/>
          </a:spcBef>
          <a:spcAft>
            <a:spcPct val="0"/>
          </a:spcAft>
          <a:buClrTx/>
          <a:buSzTx/>
          <a:buFontTx/>
          <a:buNone/>
          <a:tabLst/>
          <a:defRPr kumimoji="0" lang="en-US" sz="9300" b="0" i="0" u="none" strike="noStrike" cap="none" normalizeH="0" baseline="0">
            <a:ln>
              <a:noFill/>
            </a:ln>
            <a:solidFill>
              <a:schemeClr val="tx1"/>
            </a:solidFill>
            <a:effectLst/>
            <a:latin typeface="Arial" pitchFamily="-111"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702175" rtl="0" eaLnBrk="1" fontAlgn="base" latinLnBrk="0" hangingPunct="1">
          <a:lnSpc>
            <a:spcPct val="100000"/>
          </a:lnSpc>
          <a:spcBef>
            <a:spcPct val="0"/>
          </a:spcBef>
          <a:spcAft>
            <a:spcPct val="0"/>
          </a:spcAft>
          <a:buClrTx/>
          <a:buSzTx/>
          <a:buFontTx/>
          <a:buNone/>
          <a:tabLst/>
          <a:defRPr kumimoji="0" lang="en-US" sz="9300" b="0" i="0" u="none" strike="noStrike" cap="none" normalizeH="0" baseline="0">
            <a:ln>
              <a:noFill/>
            </a:ln>
            <a:solidFill>
              <a:schemeClr val="tx1"/>
            </a:solidFill>
            <a:effectLst/>
            <a:latin typeface="Arial" pitchFamily="-111"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5068</TotalTime>
  <Words>753</Words>
  <Application>Microsoft Macintosh PowerPoint</Application>
  <PresentationFormat>Custom</PresentationFormat>
  <Paragraphs>109</Paragraphs>
  <Slides>1</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3" baseType="lpstr">
      <vt:lpstr>Default Design</vt:lpstr>
      <vt:lpstr>CS ChemDraw Drawing</vt:lpstr>
      <vt:lpstr>PowerPoint Presentation</vt:lpstr>
    </vt:vector>
  </TitlesOfParts>
  <Company>Bard College</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Thant Ko Ko</dc:creator>
  <cp:lastModifiedBy>Maya</cp:lastModifiedBy>
  <cp:revision>49</cp:revision>
  <dcterms:created xsi:type="dcterms:W3CDTF">2012-09-18T13:22:19Z</dcterms:created>
  <dcterms:modified xsi:type="dcterms:W3CDTF">2015-04-14T04:23:26Z</dcterms:modified>
</cp:coreProperties>
</file>

<file path=docProps/thumbnail.jpeg>
</file>